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4"/>
  </p:notesMasterIdLst>
  <p:sldIdLst>
    <p:sldId id="573" r:id="rId2"/>
    <p:sldId id="791" r:id="rId3"/>
    <p:sldId id="792" r:id="rId4"/>
    <p:sldId id="632" r:id="rId5"/>
    <p:sldId id="726" r:id="rId6"/>
    <p:sldId id="727" r:id="rId7"/>
    <p:sldId id="652" r:id="rId8"/>
    <p:sldId id="749" r:id="rId9"/>
    <p:sldId id="793" r:id="rId10"/>
    <p:sldId id="718" r:id="rId11"/>
    <p:sldId id="750" r:id="rId12"/>
    <p:sldId id="794" r:id="rId13"/>
    <p:sldId id="725" r:id="rId14"/>
    <p:sldId id="753" r:id="rId15"/>
    <p:sldId id="754" r:id="rId16"/>
    <p:sldId id="755" r:id="rId17"/>
    <p:sldId id="795" r:id="rId18"/>
    <p:sldId id="731" r:id="rId19"/>
    <p:sldId id="728" r:id="rId20"/>
    <p:sldId id="796" r:id="rId21"/>
    <p:sldId id="677" r:id="rId22"/>
    <p:sldId id="678" r:id="rId23"/>
    <p:sldId id="756" r:id="rId24"/>
    <p:sldId id="797" r:id="rId25"/>
    <p:sldId id="720" r:id="rId26"/>
    <p:sldId id="757" r:id="rId27"/>
    <p:sldId id="758" r:id="rId28"/>
    <p:sldId id="759" r:id="rId29"/>
    <p:sldId id="785" r:id="rId30"/>
    <p:sldId id="798" r:id="rId31"/>
    <p:sldId id="719" r:id="rId32"/>
    <p:sldId id="721" r:id="rId33"/>
    <p:sldId id="734" r:id="rId34"/>
    <p:sldId id="733" r:id="rId35"/>
    <p:sldId id="748" r:id="rId36"/>
    <p:sldId id="799" r:id="rId37"/>
    <p:sldId id="760" r:id="rId38"/>
    <p:sldId id="761" r:id="rId39"/>
    <p:sldId id="763" r:id="rId40"/>
    <p:sldId id="762" r:id="rId41"/>
    <p:sldId id="800" r:id="rId42"/>
    <p:sldId id="786" r:id="rId43"/>
    <p:sldId id="787" r:id="rId44"/>
    <p:sldId id="788" r:id="rId45"/>
    <p:sldId id="789" r:id="rId46"/>
    <p:sldId id="801" r:id="rId47"/>
    <p:sldId id="764" r:id="rId48"/>
    <p:sldId id="790" r:id="rId49"/>
    <p:sldId id="802" r:id="rId50"/>
    <p:sldId id="638" r:id="rId51"/>
    <p:sldId id="803" r:id="rId52"/>
    <p:sldId id="805" r:id="rId5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17" autoAdjust="0"/>
  </p:normalViewPr>
  <p:slideViewPr>
    <p:cSldViewPr snapToGrid="0">
      <p:cViewPr>
        <p:scale>
          <a:sx n="100" d="100"/>
          <a:sy n="100" d="100"/>
        </p:scale>
        <p:origin x="5" y="-5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16/01/2025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9B84-CC61-67D5-718F-85D2389A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113CA7-9964-8FB2-012F-01155E0C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2D628-5725-EEAD-D78E-412DE6A9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C5095C-BB8C-FB6F-476B-581A0E8B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7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2A8D-1088-5788-0E8F-DECA764C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8D578A-69B7-4C6F-B439-D1B384DF7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1151EC-1A3D-CF42-B7F8-BC390BC65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09578F-2384-78DF-CDE7-4AAEFE142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4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1F71E-BDF1-7E15-B728-527EB9912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446DB3A-5CA7-E422-F744-18CC1AF3A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662CA4-BB05-9048-2EBE-B56A947D7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28434F-6356-AE54-CEF9-123459A0C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50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FA414-E833-7791-4816-7D10BA17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ED35D9-EEC0-44E1-992E-9C326F28B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A280E59-44CC-7838-728E-7677703EB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D69EB8-9970-5F75-0C6C-8BC893544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66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42342-5BCD-4D46-9F09-5BE02A9DF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409E69-2E75-1B7A-0F9A-D59785850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E3EBC4-49C3-048B-1854-E4BC4B3B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A699D0-EB16-980E-2F9A-836D771CE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06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6ECD-A9D5-5066-F138-77225500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312B8C-7C38-67A2-75E2-53083A20A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A03B30-E3A6-2629-D4BE-A4B59CCA0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9AD9E1-3D45-52CE-224F-177F10697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34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3DCD7-91C9-1F5A-F868-EF151B41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85BB7A-2D4E-91B3-5BA4-1557E0903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52CC49F-51D0-8E4C-6C20-CDBECF9B6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0CDC00-2415-3678-6425-885AB583B4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71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B24C2-1750-97F9-50A8-D4E8DDDBD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C3D9827-AF85-B0B0-E92B-581B0F87B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3B29B89-0E4C-F3E9-7A9A-FB4AC74BD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8F9695-DD46-4628-785F-943355E32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62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23564-E58C-3BDD-9B21-F87C36119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A28143-337A-127A-A5F0-3CC56739B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1F8115-CF01-6700-F717-5A667DDB5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6B0AA9-75E8-4182-1921-4CB14BE1A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49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FB26-B1B9-DB03-30B1-F076BD94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E47CB45-452D-E57F-2755-296007F65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F84371-6B04-0EA6-EB03-DC2E0BE38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42700A-E511-BE80-01DC-7DA050B5E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6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D57D-00BF-C12D-1B22-2F1C4B6E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53EB92-3A5E-9EF7-7B6C-C8033B776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C945F0-0C01-2BB1-C5B5-80F57D6DE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29F6F3-2112-024B-1B3E-16C06C574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9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AE29-FBEF-FEE0-A78C-B8F4D1E5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A7B055-4FA0-0620-903F-40505E8DB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034E51E-645B-3329-36BD-D4F5C49A5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23E83E-2951-A5C9-D65C-4E0043E9A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01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5A3C8-055A-CF67-6379-8E132874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77B21B-7C57-9D2C-E2E7-7D448CE5B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55D606-CE2A-677C-60EA-02E21B13B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B81F91-02AC-AD87-1726-2B5F5C58E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3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3712-3186-F0FD-C968-18F1A3A57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E5CFE0E-D2EA-A355-612E-11D49D52C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4C27EB-1CCE-932E-60AC-661EDF6B9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C9882D-C6F9-D466-EA17-B223529EB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69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8800-7966-BD36-ECBA-1D79315A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E68C17D-D0F3-6BC9-442B-F70749D7B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39026B4-0420-D993-7D4C-AC2194BC3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C62F34-EEE5-E97B-6954-B89F24424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59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84710-B66C-9353-1D66-B094B224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EA2322-FAC5-AD65-1F69-305CCB62E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2F3145-95D6-CF27-2614-F71F93971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5681ED-808A-C24C-F098-D5E598F55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6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509E8-36EA-BF01-4074-389321D3D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671C44-134A-6DC0-1857-AFC387ABB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CA64E4-47B6-DB62-7B93-492A16C97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62BE8B-ACC8-2981-95A2-5C82C847B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23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A17DE-B19B-5228-367D-78CDED8E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EB5685-9CBD-EB21-92CF-83F927177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28EE34E-E501-A074-09D7-ED608FE59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75CC6-1888-D90D-8928-45982AF32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5CD5-519A-F81D-AE4A-7A30BD157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C2FF3D5-FDC9-9B86-F63F-A62918B70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9B21563-8F41-EA90-5FA1-3C356C199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83E7A-1172-8278-6EA3-B25336129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BFF2B-03E0-1C33-C8E1-7743C90D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CB5754-D717-EF7F-0BA9-6347769BD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1AC78A7-7B3C-4B97-5E30-4089D4633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04E56C-3C07-183C-E5CC-5607463C6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17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B718-A052-6CD0-F36F-4C73FB165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605BFB-51B0-468E-B401-74BE3716C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3C3D90-EF9D-72D5-E02F-C520BDE16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61A049-24C8-D8BF-8123-F77FD6A06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94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8014-BD83-A2BF-09C9-7326E4D0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54B1E2-2C39-CEB6-FA1C-9ECCF1B52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97E6439-1271-4D7D-6E47-DED36C3EB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BD2267-F626-FDA1-8C18-BC386DFD4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20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3A0A8-CE04-0BEF-CCE8-F88165506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9F39F5A-06BC-178D-AAA8-1DD7B89D1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5741E9-72AB-BF7E-7D55-025BA49BB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54F708-D3A5-8AF7-8A4F-3B096DB47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19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71DC3-2548-0BF7-66B5-BE927CA4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655DA61-4A33-FBE8-7865-D2F7CBC4A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2F8CF0-C946-2FED-62F6-F4CDB056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7A47EB-1F25-BB2E-E92F-BB69BBB81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48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C252-5F9B-28FC-D2C3-CA36D638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E83B16-C0A0-FA87-A974-9E7B864B1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E85E02E-2735-BE59-A096-46D62AB91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9A1E4D-6D09-A98C-510E-7705CBBF2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37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F119-8216-2645-C9D7-11CF12F56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7E39337-D8D1-0962-6E9D-B2DB42F8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82B3699-FC1D-9472-3DF2-6140640F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97E2DB-D227-F40E-369D-BA6F3C8B3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2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51FFD-4006-EEC8-B5D4-D1EF1367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D03AE2-A1D2-762F-C9ED-D8CAB237E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444F83-3A1A-B15E-B114-1B2595918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FE2181-23B7-B367-8B3F-C65428FC8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19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122C7-7D9D-485F-F724-6632592C6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90B768-BB00-2D5C-A9A9-903E64E4B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E4E3C2-7662-7E80-C5D5-05B952130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813D1E-8E42-25DC-0758-F5CF35D45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0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7E588-AE11-2F38-67F3-82B6AAB5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AE4767-3B31-2BEA-65BF-AEDBC6235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191EC8-E92D-AE3D-A680-475925FF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9EAF68-A6C4-2A6D-612B-9781C7C21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2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4B876-9EC1-43D4-24A2-A411FE16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93D081C-43D9-3C9F-6F80-03A7C8BF25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B87545C-0C4C-2E66-027C-F836AEE24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7A4502-5890-76D5-A479-196BED22F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8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6CDF6-83D0-722B-E19F-14ED55C82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BEC770-AC82-A4C3-ECF4-FB75A7C12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52E45E-02D2-BD53-F598-094FB6794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A3015B-60A7-5149-63E9-09CF3F135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09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4B0F-277E-E288-60F7-413E6BF3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76E82E7-8A9F-BEAF-2FE2-90EA80EF6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C1778F0-B150-E742-0243-25F966F1A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6C7B75-645B-00AE-BF8F-FF816C4D4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91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5C046-89DA-43DC-5BB9-49D8EA686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FF8512-702B-C3E9-81EC-D1CDD5473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721526-DFDE-CD51-3FDC-7AA89F4AB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0FAF3C-C075-47A2-8854-81160149F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724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2B7CD-D872-2CEF-915C-D0F71F11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BF79AE-449B-4115-FC46-66E3865FC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5C470BF-6463-093B-0BC6-6D07115DE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48C164-2C37-B8B3-04ED-E19F5DCB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722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4513-E649-53E0-87A1-EEFA296B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C1C4DF0-78E7-A95A-672D-9C964F6F0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7BC4DC-F15B-3086-5F79-4531B76DC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F4DD12-D8FC-83A5-D1C6-4F7434CEE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674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10415-2D24-190F-CE38-F567B6945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ED4065E-9F92-874F-7A7F-C9150A00B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753B3F-B285-8C73-DA9D-BF47776B6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5F5834-9964-5C7C-63CF-EC4BA00A2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00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06BE-7588-A359-7625-6E847542F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47851B9-7E73-4BAF-8E26-FD3DB69C6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CAAC5E-BC44-79A6-77D0-F07B35FDA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63A98E-28FF-C160-E16A-A9F71E5CA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7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7C50-8905-F2A3-BF73-8DB00A2F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90C5CC-0D4A-14F9-3858-3CB6249CB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D266B5-4918-1511-9709-9F8C5CF54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ED5F95-5BBD-84C7-511B-0C0B6ECC9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55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E43E-EFCB-529F-39F9-82452C1F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B9A8D5-FD17-1140-5CCF-8B169EE60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403F97-DFF5-0E1D-B8E9-33DA1D9C6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F4610C-3883-28FB-B004-211F9C6C9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72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C9AAE-8A6D-ACEA-B813-598F43E50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9757FB7-7BCD-9E6C-9075-4C4CDE9E2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503AE3-8F65-C2E2-3766-AA67682E1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A414647-433E-86D4-AA77-BBDCD7A39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6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1/16/2025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1/16/2025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1/16/2025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2.png"/><Relationship Id="rId10" Type="http://schemas.openxmlformats.org/officeDocument/2006/relationships/image" Target="../media/image83.png"/><Relationship Id="rId4" Type="http://schemas.openxmlformats.org/officeDocument/2006/relationships/image" Target="../media/image54.png"/><Relationship Id="rId9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2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000" dirty="0"/>
              <a:t>Feature extraction and classification</a:t>
            </a:r>
          </a:p>
          <a:p>
            <a:endParaRPr lang="en-US" sz="4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January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finding </a:t>
                </a:r>
                <a:r>
                  <a:rPr lang="en-GB" sz="1100" b="1" dirty="0"/>
                  <a:t>where</a:t>
                </a:r>
                <a:r>
                  <a:rPr lang="en-GB" sz="1100" dirty="0"/>
                  <a:t> a signal has a </a:t>
                </a:r>
                <a:r>
                  <a:rPr lang="en-GB" sz="1100" b="1" dirty="0"/>
                  <a:t>“simple and biphasic” behaviour</a:t>
                </a:r>
                <a:r>
                  <a:rPr lang="en-GB" sz="1100" dirty="0"/>
                  <a:t> rather than a more complex one.</a:t>
                </a:r>
              </a:p>
              <a:p>
                <a:pPr marL="0" indent="0">
                  <a:buNone/>
                </a:pPr>
                <a:r>
                  <a:rPr lang="en-GB" sz="1200" b="1" dirty="0">
                    <a:solidFill>
                      <a:srgbClr val="002060"/>
                    </a:solidFill>
                  </a:rPr>
                  <a:t>Template definition</a:t>
                </a:r>
                <a:r>
                  <a:rPr lang="en-GB" sz="1200" dirty="0">
                    <a:solidFill>
                      <a:srgbClr val="002060"/>
                    </a:solidFill>
                  </a:rPr>
                  <a:t>: 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TM1:  single period of length T=0.05 seconds of a biphasic wave.</a:t>
                </a:r>
              </a:p>
              <a:p>
                <a:r>
                  <a:rPr lang="en-GB" sz="1200" dirty="0">
                    <a:solidFill>
                      <a:srgbClr val="002060"/>
                    </a:solidFill>
                  </a:rPr>
                  <a:t>TM2: single period of length T=0.1 seconds of a complex-shaped wave.</a:t>
                </a: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 </a:t>
                </a:r>
                <a:r>
                  <a:rPr lang="en-GB" sz="1100" b="1" dirty="0"/>
                  <a:t>cross-correlation</a:t>
                </a:r>
                <a:r>
                  <a:rPr lang="en-GB" sz="1100" dirty="0"/>
                  <a:t> </a:t>
                </a:r>
                <a:r>
                  <a:rPr lang="en-GB" sz="1100" b="1" dirty="0"/>
                  <a:t>signal</a:t>
                </a:r>
                <a:r>
                  <a:rPr lang="en-GB" sz="1100" dirty="0"/>
                  <a:t> has been computed as convolution between the template (reversed) and the roving signal: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100" b="0" dirty="0"/>
              </a:p>
              <a:p>
                <a:pPr marL="0" indent="0">
                  <a:buNone/>
                </a:pPr>
                <a:r>
                  <a:rPr lang="en-GB" sz="1100" dirty="0"/>
                  <a:t>Where both </a:t>
                </a:r>
                <a:r>
                  <a:rPr lang="en-GB" sz="1100" b="1" dirty="0"/>
                  <a:t>roving trace and template have been normalised </a:t>
                </a:r>
                <a:r>
                  <a:rPr lang="en-GB" sz="1100" dirty="0"/>
                  <a:t>to exclude the amplitude contribution to the cross-correlation signal. 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r>
                  <a:rPr lang="en-GB" sz="1200" dirty="0"/>
                  <a:t>Then, </a:t>
                </a:r>
                <a:r>
                  <a:rPr lang="en-GB" sz="1200" b="1" dirty="0">
                    <a:solidFill>
                      <a:srgbClr val="C00000"/>
                    </a:solidFill>
                  </a:rPr>
                  <a:t>the peak (in modulus) of cross-correlation, its location and the energy of the cross-correlation signal have been used as features from both templates</a:t>
                </a: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GB" sz="300" dirty="0"/>
              </a:p>
              <a:p>
                <a:pPr marL="0" indent="0">
                  <a:buNone/>
                </a:pPr>
                <a:endParaRPr lang="en-GB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3810333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1566350"/>
            <a:ext cx="4073486" cy="3055115"/>
          </a:xfrm>
          <a:prstGeom prst="rect">
            <a:avLst/>
          </a:prstGeom>
        </p:spPr>
      </p:pic>
      <p:pic>
        <p:nvPicPr>
          <p:cNvPr id="8" name="Immagine 7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14" y="1566350"/>
            <a:ext cx="4073486" cy="3055114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D69D27-F015-2085-5EE0-CFFA6F595D96}"/>
              </a:ext>
            </a:extLst>
          </p:cNvPr>
          <p:cNvGrpSpPr/>
          <p:nvPr/>
        </p:nvGrpSpPr>
        <p:grpSpPr>
          <a:xfrm>
            <a:off x="5357914" y="1691376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17EA69EC-C721-4BEE-633A-1EB0FD40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E5017C0-94BB-383E-D40D-70FC5682C0CC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6A0C8E6-C41C-3881-ED33-E89B8844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91298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41572-C178-0BA6-51D0-E045D11BD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A7D58-CEBB-B333-870D-8B5CF281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2: Template Matching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37C230-DE38-8DCB-E9DA-DA241EDD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DD2B844-FAA8-00FD-64CD-96EA74665753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C3E31A5-9E29-DB72-085A-8D88E10CA7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39E074C-67D3-A5C9-C3D0-7A26E17267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30D7737-4338-94C8-7E99-33F1AF0957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9A07C90B-480B-A86C-4959-BE14E3832BF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F667FB9-6BA2-81F0-0510-E382C7D376C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76B47DDE-859E-A0DA-A021-838F853F5B0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8FD77CB-AA37-3A34-3C99-C53991836BD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264525E-8AED-A0A2-F6DB-A198E955B248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189CAC9-201F-5589-36CD-1149B7110041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TM1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F03DB69-3F7A-41A1-8E33-BAD0367AABDB}"/>
              </a:ext>
            </a:extLst>
          </p:cNvPr>
          <p:cNvSpPr/>
          <p:nvPr/>
        </p:nvSpPr>
        <p:spPr>
          <a:xfrm>
            <a:off x="10903481" y="4898847"/>
            <a:ext cx="891488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TM2</a:t>
            </a:r>
          </a:p>
        </p:txBody>
      </p:sp>
    </p:spTree>
    <p:extLst>
      <p:ext uri="{BB962C8B-B14F-4D97-AF65-F5344CB8AC3E}">
        <p14:creationId xmlns:p14="http://schemas.microsoft.com/office/powerpoint/2010/main" val="77403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23E5B-A559-C3AE-3103-EFB69E4A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6F5839-CC04-863D-08F3-CCECF710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3FD809-013E-F4D3-A60E-D8F9D149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/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380F4E-30CB-6CAC-D5E3-30897C2B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STFT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88EDBD-4EB2-EA31-5F85-F341AB96403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100" dirty="0"/>
                  <a:t>The aim of the analysis is </a:t>
                </a:r>
                <a:r>
                  <a:rPr lang="en-GB" sz="1100" b="1" dirty="0"/>
                  <a:t>finding if signals have different time-frequency behaviours across classes</a:t>
                </a:r>
                <a:r>
                  <a:rPr lang="en-GB" sz="1100" dirty="0"/>
                  <a:t>. </a:t>
                </a:r>
              </a:p>
              <a:p>
                <a:pPr marL="0" indent="0">
                  <a:buNone/>
                </a:pPr>
                <a:r>
                  <a:rPr lang="en-GB" sz="1100" dirty="0"/>
                  <a:t>Short Time Fourier Transformation has been evaluated on roving signals to obtain a 2-dimensional representation.</a:t>
                </a:r>
              </a:p>
              <a:p>
                <a:pPr marL="0" indent="0">
                  <a:buNone/>
                </a:pPr>
                <a:r>
                  <a:rPr lang="en-GB" sz="1100" b="1" dirty="0"/>
                  <a:t>STFT is defined </a:t>
                </a:r>
                <a:r>
                  <a:rPr lang="en-GB" sz="1100" dirty="0"/>
                  <a:t>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100" b="1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100" dirty="0">
                    <a:solidFill>
                      <a:schemeClr val="tx1"/>
                    </a:solidFill>
                  </a:rPr>
                  <a:t>of length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M=64, </a:t>
                </a:r>
                <a:r>
                  <a:rPr lang="en-GB" sz="1100" dirty="0">
                    <a:solidFill>
                      <a:schemeClr val="tx1"/>
                    </a:solidFill>
                  </a:rPr>
                  <a:t>centred into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m</a:t>
                </a:r>
                <a:r>
                  <a:rPr lang="en-GB" sz="1100" dirty="0">
                    <a:solidFill>
                      <a:schemeClr val="tx1"/>
                    </a:solidFill>
                  </a:rPr>
                  <a:t>. The overlapping between windows has been fixed as </a:t>
                </a:r>
                <a:r>
                  <a:rPr lang="en-GB" sz="1100" i="1" dirty="0">
                    <a:solidFill>
                      <a:schemeClr val="tx1"/>
                    </a:solidFill>
                  </a:rPr>
                  <a:t>30%</a:t>
                </a:r>
                <a:r>
                  <a:rPr lang="en-GB" sz="11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:r>
                  <a:rPr lang="en-GB" sz="1100" dirty="0"/>
                  <a:t>The main problem with STFT is that </a:t>
                </a:r>
                <a:r>
                  <a:rPr lang="en-GB" sz="1100" b="1" dirty="0"/>
                  <a:t>in literature is widely used as input of deep-learning algorithms. </a:t>
                </a:r>
                <a:r>
                  <a:rPr lang="en-GB" sz="1100" dirty="0"/>
                  <a:t>Thus,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power</a:t>
                </a:r>
                <a:r>
                  <a:rPr lang="en-GB" sz="1100" dirty="0"/>
                  <a:t> </a:t>
                </a:r>
                <a:r>
                  <a:rPr lang="en-GB" sz="1100" b="1" dirty="0"/>
                  <a:t>features</a:t>
                </a:r>
                <a:r>
                  <a:rPr lang="en-GB" sz="1100" dirty="0"/>
                  <a:t> have been defined from scratch:</a:t>
                </a:r>
              </a:p>
              <a:p>
                <a:r>
                  <a:rPr lang="en-GB" sz="1100" dirty="0"/>
                  <a:t>For each peak detected in </a:t>
                </a:r>
                <a:r>
                  <a:rPr lang="en-GB" sz="1100" b="1" dirty="0"/>
                  <a:t>order of magnitude [and occurrence]:</a:t>
                </a:r>
              </a:p>
              <a:p>
                <a:pPr lvl="1"/>
                <a:r>
                  <a:rPr lang="en-GB" sz="1000" dirty="0">
                    <a:solidFill>
                      <a:srgbClr val="002060"/>
                    </a:solidFill>
                  </a:rPr>
                  <a:t>Average Power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into low frequency </a:t>
                </a:r>
                <a:r>
                  <a:rPr lang="en-GB" sz="1000" dirty="0">
                    <a:solidFill>
                      <a:srgbClr val="00206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002060"/>
                    </a:solidFill>
                  </a:rPr>
                  <a:t>0-75 Hz</a:t>
                </a:r>
              </a:p>
              <a:p>
                <a:pPr lvl="1"/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Average Power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into medium frequency </a:t>
                </a:r>
                <a:r>
                  <a:rPr lang="en-GB" sz="1000" dirty="0">
                    <a:solidFill>
                      <a:schemeClr val="accent2">
                        <a:lumMod val="75000"/>
                      </a:schemeClr>
                    </a:solidFill>
                  </a:rPr>
                  <a:t>sub-band: </a:t>
                </a:r>
                <a:r>
                  <a:rPr lang="en-GB" sz="1000" b="1" dirty="0">
                    <a:solidFill>
                      <a:schemeClr val="accent2">
                        <a:lumMod val="75000"/>
                      </a:schemeClr>
                    </a:solidFill>
                  </a:rPr>
                  <a:t>75-150 Hz</a:t>
                </a:r>
              </a:p>
              <a:p>
                <a:pPr lvl="1"/>
                <a:r>
                  <a:rPr lang="en-GB" sz="1000" dirty="0">
                    <a:solidFill>
                      <a:srgbClr val="FF0000"/>
                    </a:solidFill>
                  </a:rPr>
                  <a:t>Average Power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 into high frequency </a:t>
                </a:r>
                <a:r>
                  <a:rPr lang="en-GB" sz="1000" dirty="0">
                    <a:solidFill>
                      <a:srgbClr val="FF0000"/>
                    </a:solidFill>
                  </a:rPr>
                  <a:t>sub-band: </a:t>
                </a:r>
                <a:r>
                  <a:rPr lang="en-GB" sz="1000" b="1" dirty="0">
                    <a:solidFill>
                      <a:srgbClr val="FF0000"/>
                    </a:solidFill>
                  </a:rPr>
                  <a:t>150-350 Hz</a:t>
                </a:r>
              </a:p>
              <a:p>
                <a:pPr lvl="1"/>
                <a:endParaRPr lang="en-GB" sz="700" dirty="0"/>
              </a:p>
              <a:p>
                <a:pPr marL="0" indent="0">
                  <a:buNone/>
                </a:pPr>
                <a:r>
                  <a:rPr lang="en-GB" sz="1100" dirty="0"/>
                  <a:t>Where the </a:t>
                </a:r>
                <a:r>
                  <a:rPr lang="en-GB" sz="1100" b="1" dirty="0"/>
                  <a:t>average power</a:t>
                </a:r>
                <a:r>
                  <a:rPr lang="en-GB" sz="1100" dirty="0"/>
                  <a:t> have been defined as </a:t>
                </a:r>
                <a:r>
                  <a:rPr lang="en-GB" sz="1100" b="1" dirty="0"/>
                  <a:t>average</a:t>
                </a:r>
                <a:r>
                  <a:rPr lang="en-GB" sz="1100" dirty="0"/>
                  <a:t> </a:t>
                </a:r>
                <a:r>
                  <a:rPr lang="en-GB" sz="1100" b="1" dirty="0"/>
                  <a:t>of</a:t>
                </a:r>
                <a:r>
                  <a:rPr lang="en-GB" sz="1100" dirty="0"/>
                  <a:t> the </a:t>
                </a:r>
                <a:r>
                  <a:rPr lang="en-GB" sz="1100" b="1" dirty="0"/>
                  <a:t>pixels</a:t>
                </a:r>
                <a:r>
                  <a:rPr lang="en-GB" sz="1100" dirty="0"/>
                  <a:t> into the corresponding window detected.</a:t>
                </a:r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1470463"/>
                <a:ext cx="4245865" cy="4747457"/>
              </a:xfrm>
              <a:blipFill>
                <a:blip r:embed="rId3"/>
                <a:stretch>
                  <a:fillRect t="-385" r="-57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3077E04-882A-C700-8B96-73C00B12537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6EFCB6-D8A2-C407-AB63-83BF6F430955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006A5C-93C5-6A6E-70CA-19393115188B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00227A-4F75-916B-B2E8-81AE1B5AE93C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7595BE1-C7E6-926E-770C-9ABAC927DCD3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992F57-354E-5560-E62C-4E722D2EBDC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E96B4CC-A041-03B1-D9C8-B035A3E2AB80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A0A51D8-9127-68AD-2AB0-6E784580D7B5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C725BA7-E824-5C45-2002-693E9F3C88FD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8575" cap="flat" cmpd="sng" algn="ctr">
            <a:solidFill>
              <a:srgbClr val="00206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11102-E5A6-CE0C-01ED-E1C32FAC0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1E353F-D32D-DC56-67FF-155C2BE4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LF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E989E5-ABA7-41B1-634C-98413AA4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F78621-2C01-A262-B1D1-D7C1C357911C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D1538DD-732F-5DEC-E979-7ABE41BDD3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2"/>
            <a:chOff x="1200859" y="1478082"/>
            <a:chExt cx="9680550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1ABD5B5-F8F7-5916-19C6-6B27E652959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0B31BD4-CAB2-C509-143E-A0B9FD43B8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DD79034-58BA-F40F-80E7-C54440B5823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7F01256-9578-D52C-09B3-2F71F02D7F2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829B42D-9F25-499E-C677-00E16A2C5A5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BD3C9B9-714A-7910-2B47-03A5D611615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3DEA783-AA81-900D-9AC6-17C75CB00C3E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D96B2E6-652E-3799-7698-C98EE86E9534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DB27517-656F-F1C9-36D4-1F2C5FF2F7F8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5516706-8512-7F35-72AE-0066E4B8B1FD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731042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C1DDD-B1B9-CE25-D308-18A92618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FB023-7FFC-B32A-D925-76CD8F83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MF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AB597D-88C9-CA93-F8F8-4D8D8F87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02EEBFE-3A71-A6ED-A9EC-44A7178CD81D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6B40712-BC0A-CD58-0CC3-463E2D4203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F2C8E63-D0A1-7C22-66E9-6209AAE102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158CFC6F-114F-3C88-5552-0EEF026C91E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AB0F174-D89B-7664-2879-C6B6E22280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C4292C1-6E1E-942D-5181-6E58295F20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94B027E9-3D73-7108-2340-9641C4DC238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97FA650C-DADC-667E-7B33-5BEE72915B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945726-BBB2-7BB0-C0F7-86844121C1E6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724B0FC-B3C6-19B0-0CCF-780B7111C8DA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5B1BA90-133E-EFF8-B0B0-103A995BB9A5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86BD54D-8CDE-FB2B-258B-289236178D4D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0698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A40A3-9B36-0052-5F84-7072ACC68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D21EF7-799D-1547-C23F-A17CC99F4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77" y="212960"/>
            <a:ext cx="10290048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3.1: Avg HF Power of peaks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6881C1-417C-1C5C-F075-3F33FDA2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B29E466-2B71-06CB-AC71-E2D0B7C8E0B4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7B38DC8-9982-C5E5-F1AE-A7961998F55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49" cy="4839902"/>
            <a:chOff x="1200859" y="1478082"/>
            <a:chExt cx="9680549" cy="483990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D7730BD-02F3-4991-2CC0-1DF43ED555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0" cy="241995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0CE2DFD-F399-BBC0-7196-8AD0024B15A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1" cy="2419951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6E9B1C8-C9E0-13FF-C5BE-E791C3F9F1B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0" cy="241995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0D840B5-5881-DBB4-C0AB-5BB6453BA1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1" cy="2419951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1BF651B-3A1E-94D7-A618-DC8E45D325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0" cy="241995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B34691C-909E-1F0D-EFB6-43E01FCA58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1" cy="241995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9BBC736-3426-6768-7AB4-743332EEAC06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DBC8003-D1DD-BCCA-414B-C8D909545F68}"/>
              </a:ext>
            </a:extLst>
          </p:cNvPr>
          <p:cNvCxnSpPr/>
          <p:nvPr/>
        </p:nvCxnSpPr>
        <p:spPr>
          <a:xfrm>
            <a:off x="1307155" y="3898033"/>
            <a:ext cx="94365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6FC59A3-E904-7555-29D0-E13C681B90D8}"/>
              </a:ext>
            </a:extLst>
          </p:cNvPr>
          <p:cNvSpPr/>
          <p:nvPr/>
        </p:nvSpPr>
        <p:spPr>
          <a:xfrm>
            <a:off x="10903481" y="2521326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magnitude 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BA6A3E6F-7511-66DE-CE8A-0509A7F9AACE}"/>
              </a:ext>
            </a:extLst>
          </p:cNvPr>
          <p:cNvSpPr/>
          <p:nvPr/>
        </p:nvSpPr>
        <p:spPr>
          <a:xfrm>
            <a:off x="10943625" y="4898847"/>
            <a:ext cx="891488" cy="4183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Order of occurrence </a:t>
            </a:r>
          </a:p>
        </p:txBody>
      </p:sp>
    </p:spTree>
    <p:extLst>
      <p:ext uri="{BB962C8B-B14F-4D97-AF65-F5344CB8AC3E}">
        <p14:creationId xmlns:p14="http://schemas.microsoft.com/office/powerpoint/2010/main" val="109578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259D-3893-1CB2-C644-24A1135BC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7E717-6FC1-3909-C0CA-51DCA54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427D65-8A34-984B-667E-DD9E2E6B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/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BB28CF-CE9B-990A-E51D-0868519F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C4D4A-9FCC-81BB-F334-292BA7FD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865016-788A-8057-8C81-5D36E941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classifier: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E6C169-781B-5585-89A1-9CC8FBC9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DA26767-B0BB-2D12-3EC8-0B3D642245BC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3A1C1A6B-5BD5-4AA4-C3DA-B36FEBA4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26" y="1594691"/>
            <a:ext cx="10515600" cy="16045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For each roving trace: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Divide the trace in three regions (Atrial: t&lt;0.38s, His: 0.38&lt;t&lt;0.42 and Ventricular: 0.42&lt;t&lt;0.6);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Compute the absolute value of each region and find the maximum;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Then, apply the following rules:</a:t>
            </a:r>
          </a:p>
          <a:p>
            <a:pPr marL="0" indent="0">
              <a:buNone/>
            </a:pPr>
            <a:endParaRPr lang="en-US" sz="9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D9FE49B5-66AB-7B8C-2754-F1CE77EA7BDD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265049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D8B86AF0-059D-3B07-C684-76BF0C0B2741}"/>
              </a:ext>
            </a:extLst>
          </p:cNvPr>
          <p:cNvSpPr/>
          <p:nvPr/>
        </p:nvSpPr>
        <p:spPr>
          <a:xfrm>
            <a:off x="602600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thresholding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0BB9B898-C21C-00A0-9213-0C518A3D9D1D}"/>
              </a:ext>
            </a:extLst>
          </p:cNvPr>
          <p:cNvSpPr/>
          <p:nvPr/>
        </p:nvSpPr>
        <p:spPr>
          <a:xfrm>
            <a:off x="6621164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 (Th: 05)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26F7CE8B-525F-C88D-7183-139FA154DF1F}"/>
              </a:ext>
            </a:extLst>
          </p:cNvPr>
          <p:cNvGrpSpPr/>
          <p:nvPr/>
        </p:nvGrpSpPr>
        <p:grpSpPr>
          <a:xfrm>
            <a:off x="626567" y="4268126"/>
            <a:ext cx="4920301" cy="1946074"/>
            <a:chOff x="797290" y="4256926"/>
            <a:chExt cx="4920301" cy="1946074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797290" y="4282395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His Peak above threshold? 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1227058" y="5955062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3268477" y="5955982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1592818" y="4867611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7" idx="3"/>
              <a:endCxn id="44" idx="1"/>
            </p:cNvCxnSpPr>
            <p:nvPr/>
          </p:nvCxnSpPr>
          <p:spPr>
            <a:xfrm>
              <a:off x="2388346" y="4575003"/>
              <a:ext cx="478811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stCxn id="44" idx="2"/>
              <a:endCxn id="22" idx="0"/>
            </p:cNvCxnSpPr>
            <p:nvPr/>
          </p:nvCxnSpPr>
          <p:spPr>
            <a:xfrm flipH="1">
              <a:off x="3634237" y="4880075"/>
              <a:ext cx="1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2410366" y="425692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4429765" y="4282395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3653434" y="5401187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1612016" y="535043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AC4DC3E6-6830-43FB-816F-FE12ADCE38BD}"/>
                </a:ext>
              </a:extLst>
            </p:cNvPr>
            <p:cNvSpPr/>
            <p:nvPr/>
          </p:nvSpPr>
          <p:spPr>
            <a:xfrm>
              <a:off x="2867157" y="4282395"/>
              <a:ext cx="1534161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atrial peak &gt; 0.5 mV?</a:t>
              </a:r>
            </a:p>
          </p:txBody>
        </p:sp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stCxn id="44" idx="3"/>
              <a:endCxn id="46" idx="1"/>
            </p:cNvCxnSpPr>
            <p:nvPr/>
          </p:nvCxnSpPr>
          <p:spPr>
            <a:xfrm>
              <a:off x="4401318" y="4581235"/>
              <a:ext cx="584753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4986071" y="4466663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CD83AF3B-B993-924F-9B58-0E7A9852C991}"/>
              </a:ext>
            </a:extLst>
          </p:cNvPr>
          <p:cNvGrpSpPr/>
          <p:nvPr/>
        </p:nvGrpSpPr>
        <p:grpSpPr>
          <a:xfrm>
            <a:off x="6526399" y="4268126"/>
            <a:ext cx="5335937" cy="1946074"/>
            <a:chOff x="3690299" y="4230889"/>
            <a:chExt cx="5335937" cy="1946074"/>
          </a:xfrm>
        </p:grpSpPr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3690299" y="4256358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His Peak above threshold? </a:t>
              </a:r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6161486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ttore 2 51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5281355" y="4548966"/>
              <a:ext cx="478811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 flipH="1">
              <a:off x="6527246" y="4854038"/>
              <a:ext cx="1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5303375" y="4230889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7766117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6546443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>
              <a:off x="7709963" y="4555198"/>
              <a:ext cx="584753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8294716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  <p:sp>
          <p:nvSpPr>
            <p:cNvPr id="64" name="Rettangolo con angoli arrotondati 63">
              <a:extLst>
                <a:ext uri="{FF2B5EF4-FFF2-40B4-BE49-F238E27FC236}">
                  <a16:creationId xmlns:a16="http://schemas.microsoft.com/office/drawing/2014/main" id="{89F15CA5-F98F-4ED2-A3EE-65E0D7C15C10}"/>
                </a:ext>
              </a:extLst>
            </p:cNvPr>
            <p:cNvSpPr/>
            <p:nvPr/>
          </p:nvSpPr>
          <p:spPr>
            <a:xfrm>
              <a:off x="5742008" y="4271012"/>
              <a:ext cx="1941044" cy="591941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atrial/ventricular peak ratio &gt;</a:t>
              </a:r>
              <a:r>
                <a:rPr lang="en-GB" sz="1400" b="1" dirty="0">
                  <a:solidFill>
                    <a:schemeClr val="tx1"/>
                  </a:solidFill>
                </a:rPr>
                <a:t>threshold</a:t>
              </a:r>
              <a:r>
                <a:rPr lang="en-GB" sz="1400" dirty="0">
                  <a:solidFill>
                    <a:schemeClr val="tx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81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A1552A-02EB-48C3-BF96-B5DCBEBC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KB classifier V0 and V1: previous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FCB282-833B-4188-AB6D-5084D554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BA46F6-CE9F-2FE0-70C6-F2F96E0C469C}"/>
              </a:ext>
            </a:extLst>
          </p:cNvPr>
          <p:cNvGrpSpPr/>
          <p:nvPr/>
        </p:nvGrpSpPr>
        <p:grpSpPr>
          <a:xfrm>
            <a:off x="670174" y="2129321"/>
            <a:ext cx="4505541" cy="3787852"/>
            <a:chOff x="927619" y="2338628"/>
            <a:chExt cx="3982141" cy="341920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8B8F531-F4BF-496D-8BBF-95D178BA2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619" y="2338628"/>
              <a:ext cx="3982141" cy="341920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D33549DE-1B4E-4200-ACCB-3953D8FAE517}"/>
                </a:ext>
              </a:extLst>
            </p:cNvPr>
            <p:cNvSpPr/>
            <p:nvPr/>
          </p:nvSpPr>
          <p:spPr>
            <a:xfrm>
              <a:off x="2525046" y="2846431"/>
              <a:ext cx="787285" cy="650119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503C427-722D-4524-9C9F-8B923EC35AE3}"/>
                </a:ext>
              </a:extLst>
            </p:cNvPr>
            <p:cNvSpPr/>
            <p:nvPr/>
          </p:nvSpPr>
          <p:spPr>
            <a:xfrm>
              <a:off x="3451353" y="2952172"/>
              <a:ext cx="721588" cy="2205184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7A90F006-CBCF-D2DA-A9B8-FB3F7388CE60}"/>
              </a:ext>
            </a:extLst>
          </p:cNvPr>
          <p:cNvGrpSpPr/>
          <p:nvPr/>
        </p:nvGrpSpPr>
        <p:grpSpPr>
          <a:xfrm>
            <a:off x="7192592" y="2139287"/>
            <a:ext cx="4505541" cy="3787852"/>
            <a:chOff x="3572164" y="1884311"/>
            <a:chExt cx="5045361" cy="433212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803CCE5C-F1AF-4C6A-914B-F883E9DF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2164" y="1884311"/>
              <a:ext cx="5045361" cy="4332125"/>
            </a:xfrm>
            <a:prstGeom prst="rect">
              <a:avLst/>
            </a:prstGeom>
          </p:spPr>
        </p:pic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8363719D-724D-4936-860C-49A91E06B4A0}"/>
                </a:ext>
              </a:extLst>
            </p:cNvPr>
            <p:cNvSpPr/>
            <p:nvPr/>
          </p:nvSpPr>
          <p:spPr>
            <a:xfrm>
              <a:off x="4544824" y="2475345"/>
              <a:ext cx="2096653" cy="953655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D99BCA6-AF3D-4C28-A3C7-B19B875D66B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3E4222-7A11-2F7E-A404-4D33C6354232}"/>
              </a:ext>
            </a:extLst>
          </p:cNvPr>
          <p:cNvSpPr/>
          <p:nvPr/>
        </p:nvSpPr>
        <p:spPr>
          <a:xfrm>
            <a:off x="670174" y="1544105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96C0BDE-683A-D56F-D2D3-16A14F173089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C83C06C-4118-43AF-46F2-0EEB2119DC28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2A9E053-6060-3411-92EF-391E323AB6D7}"/>
              </a:ext>
            </a:extLst>
          </p:cNvPr>
          <p:cNvSpPr/>
          <p:nvPr/>
        </p:nvSpPr>
        <p:spPr>
          <a:xfrm>
            <a:off x="6729896" y="1538159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</p:spTree>
    <p:extLst>
      <p:ext uri="{BB962C8B-B14F-4D97-AF65-F5344CB8AC3E}">
        <p14:creationId xmlns:p14="http://schemas.microsoft.com/office/powerpoint/2010/main" val="358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ADD5-DE05-BF9E-7EE6-5FAD3FCC0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D4F8-C70B-7981-3E1D-24BAC5CF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8495E-1609-68CC-1B7E-501C6198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/>
              <a:t>Envelope features</a:t>
            </a:r>
          </a:p>
          <a:p>
            <a:pPr lvl="1"/>
            <a:r>
              <a:rPr lang="en-US" sz="2000" dirty="0"/>
              <a:t>Template matching features</a:t>
            </a:r>
          </a:p>
          <a:p>
            <a:pPr lvl="1"/>
            <a:r>
              <a:rPr lang="en-US" sz="2000" dirty="0"/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/>
              <a:t>Knowledge based classifier: recap</a:t>
            </a:r>
          </a:p>
          <a:p>
            <a:pPr lvl="1"/>
            <a:r>
              <a:rPr lang="en-US" sz="2000" dirty="0"/>
              <a:t>Improved Knowledge based classifier</a:t>
            </a:r>
          </a:p>
          <a:p>
            <a:pPr lvl="1"/>
            <a:r>
              <a:rPr lang="en-US" sz="2000" dirty="0"/>
              <a:t>Feature correlation analysis</a:t>
            </a:r>
          </a:p>
          <a:p>
            <a:pPr lvl="1"/>
            <a:r>
              <a:rPr lang="en-US" sz="2000" dirty="0"/>
              <a:t>Tree classifier: whole set of features and optimal subset of features</a:t>
            </a:r>
          </a:p>
          <a:p>
            <a:pPr lvl="1"/>
            <a:r>
              <a:rPr lang="en-US" sz="2000" dirty="0"/>
              <a:t>SVM classifier: whole set of features and optimal subset of features</a:t>
            </a:r>
          </a:p>
          <a:p>
            <a:pPr lvl="1"/>
            <a:r>
              <a:rPr lang="en-US" sz="2000" dirty="0"/>
              <a:t>MLR classifier: whole set of features and optimal subset of features </a:t>
            </a:r>
          </a:p>
          <a:p>
            <a:pPr lvl="1"/>
            <a:r>
              <a:rPr lang="en-US" sz="2000" dirty="0"/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F69929-C3B9-0FCF-9E49-F96787E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0F3EF-A08C-B27B-F662-C4B4E815E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1E48F-7C4D-9DEC-4637-8FF9D637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F60648-64EA-545A-D830-3278C8966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/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EE612E-5A19-280A-8BF5-747E7C4B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8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B3AB41C-BC00-5A65-CFAF-90E168A82C76}"/>
              </a:ext>
            </a:extLst>
          </p:cNvPr>
          <p:cNvGrpSpPr/>
          <p:nvPr/>
        </p:nvGrpSpPr>
        <p:grpSpPr>
          <a:xfrm>
            <a:off x="587878" y="3411220"/>
            <a:ext cx="5203052" cy="1940242"/>
            <a:chOff x="3592002" y="4236721"/>
            <a:chExt cx="5203052" cy="1940242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255A8C39-05E6-4F72-A0B8-AB2E7D4CD094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Minor_peak</a:t>
              </a:r>
              <a:r>
                <a:rPr lang="en-GB" sz="1200" dirty="0">
                  <a:solidFill>
                    <a:schemeClr val="tx1"/>
                  </a:solidFill>
                </a:rPr>
                <a:t> &gt;0.020? 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5982345C-1C54-40C2-9709-0982634E8A75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36843872-790C-4944-A124-BB50C3D2ED41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8B6CF39A-4CBD-4BAF-8BBE-5E6735C14A94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EB25A14-5D0B-4B7D-96B6-290CB51D7FA7}"/>
                </a:ext>
              </a:extLst>
            </p:cNvPr>
            <p:cNvCxnSpPr>
              <a:cxnSpLocks/>
              <a:stCxn id="9" idx="3"/>
              <a:endCxn id="19" idx="1"/>
            </p:cNvCxnSpPr>
            <p:nvPr/>
          </p:nvCxnSpPr>
          <p:spPr>
            <a:xfrm>
              <a:off x="5379652" y="4548966"/>
              <a:ext cx="38051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89BDFCC9-AB57-44B6-8405-455640E4E8F0}"/>
                </a:ext>
              </a:extLst>
            </p:cNvPr>
            <p:cNvCxnSpPr>
              <a:cxnSpLocks/>
              <a:stCxn id="19" idx="2"/>
              <a:endCxn id="11" idx="0"/>
            </p:cNvCxnSpPr>
            <p:nvPr/>
          </p:nvCxnSpPr>
          <p:spPr>
            <a:xfrm>
              <a:off x="6640441" y="4854038"/>
              <a:ext cx="0" cy="1075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65321ED9-BFFB-43D3-8E92-080E4A9586A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F3FD0C7-E17C-4CA9-8DA4-410E7BBF3F37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7BE7AC3-7EF0-450D-9DDF-9004DDFEE2BA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D0FFD26-E01B-4DDE-AD0B-C371931DB6B7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AC4DC3E6-6830-43FB-816F-FE12ADCE38BD}"/>
                </a:ext>
              </a:extLst>
            </p:cNvPr>
            <p:cNvSpPr/>
            <p:nvPr/>
          </p:nvSpPr>
          <p:spPr>
            <a:xfrm>
              <a:off x="5760166" y="4256358"/>
              <a:ext cx="1760550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Dominant_peak_time</a:t>
              </a:r>
              <a:r>
                <a:rPr lang="en-GB" sz="120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9539439-77AE-4BDC-AA15-F75BDCBE4043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7520716" y="4555198"/>
              <a:ext cx="54281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708A123C-A442-44F1-A55C-4B3698528331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C527D0-F284-310B-1ED4-621F1ACE157F}"/>
              </a:ext>
            </a:extLst>
          </p:cNvPr>
          <p:cNvGrpSpPr/>
          <p:nvPr/>
        </p:nvGrpSpPr>
        <p:grpSpPr>
          <a:xfrm>
            <a:off x="6671205" y="3409363"/>
            <a:ext cx="5203052" cy="1959879"/>
            <a:chOff x="3592002" y="4217084"/>
            <a:chExt cx="5203052" cy="1959879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3592002" y="4256358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</a:t>
              </a:r>
              <a:r>
                <a:rPr lang="en-GB" sz="1400" dirty="0" err="1">
                  <a:solidFill>
                    <a:schemeClr val="tx1"/>
                  </a:solidFill>
                </a:rPr>
                <a:t>Minor_peak</a:t>
              </a:r>
              <a:r>
                <a:rPr lang="en-GB" sz="140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4120067" y="5929025"/>
              <a:ext cx="731520" cy="2470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C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6274681" y="5929945"/>
              <a:ext cx="731520" cy="2470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A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4485827" y="4841574"/>
              <a:ext cx="0" cy="108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5379652" y="4548966"/>
              <a:ext cx="343664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6640441" y="4893312"/>
              <a:ext cx="0" cy="1036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5379652" y="423672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7539141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6640441" y="537515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4505025" y="532439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5723316" y="4217084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Is </a:t>
              </a:r>
              <a:r>
                <a:rPr lang="en-GB" sz="1200" dirty="0" err="1">
                  <a:solidFill>
                    <a:schemeClr val="tx1"/>
                  </a:solidFill>
                </a:rPr>
                <a:t>atrial_ventricular_ratio</a:t>
              </a:r>
              <a:r>
                <a:rPr lang="en-GB" sz="1200" dirty="0">
                  <a:solidFill>
                    <a:schemeClr val="tx1"/>
                  </a:solidFill>
                </a:rPr>
                <a:t> &gt;0.2? 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7557566" y="4555198"/>
              <a:ext cx="50596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8063534" y="4440626"/>
              <a:ext cx="731520" cy="2470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</a:rPr>
                <a:t>MAP B</a:t>
              </a:r>
            </a:p>
          </p:txBody>
        </p:sp>
      </p:grp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10515600" cy="38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each roving trace, evaluate the corresponding (active areas) features. Then: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A4867126-D6C7-5FC8-76DF-DFC5374E6E37}"/>
              </a:ext>
            </a:extLst>
          </p:cNvPr>
          <p:cNvCxnSpPr/>
          <p:nvPr/>
        </p:nvCxnSpPr>
        <p:spPr>
          <a:xfrm>
            <a:off x="6096000" y="2091691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C16D7740-2A30-CE01-8AED-AECC99B0E8EA}"/>
              </a:ext>
            </a:extLst>
          </p:cNvPr>
          <p:cNvSpPr/>
          <p:nvPr/>
        </p:nvSpPr>
        <p:spPr>
          <a:xfrm>
            <a:off x="587878" y="250840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07B9827C-840D-8C5E-84AA-CBF2AAF4A3E7}"/>
              </a:ext>
            </a:extLst>
          </p:cNvPr>
          <p:cNvSpPr/>
          <p:nvPr/>
        </p:nvSpPr>
        <p:spPr>
          <a:xfrm>
            <a:off x="6647600" y="2513390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V3: peaks thresholds and atrial/ventricular</a:t>
            </a:r>
          </a:p>
        </p:txBody>
      </p: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 with envelope-based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78" y="2339340"/>
            <a:ext cx="4376937" cy="37581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CE238A8-7446-386C-009A-3EBBA0398B7B}"/>
              </a:ext>
            </a:extLst>
          </p:cNvPr>
          <p:cNvCxnSpPr/>
          <p:nvPr/>
        </p:nvCxnSpPr>
        <p:spPr>
          <a:xfrm>
            <a:off x="6096000" y="1435100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B2EBEDB-7E5E-AA1F-E7EF-913B831E8393}"/>
              </a:ext>
            </a:extLst>
          </p:cNvPr>
          <p:cNvSpPr/>
          <p:nvPr/>
        </p:nvSpPr>
        <p:spPr>
          <a:xfrm>
            <a:off x="587878" y="1589121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EB08772-2C86-C6E9-3DB9-ACA277413E5F}"/>
              </a:ext>
            </a:extLst>
          </p:cNvPr>
          <p:cNvSpPr/>
          <p:nvPr/>
        </p:nvSpPr>
        <p:spPr>
          <a:xfrm>
            <a:off x="6647600" y="1594104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V3: peaks thresholds and atrial/ventricular ratio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ADD3BAD-431C-6209-EF23-51BDC641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185" y="2339340"/>
            <a:ext cx="4376937" cy="375819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F75BC95-DF52-787D-159E-A0A3F2DF34A6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6BA439A-ACFB-2A2F-E0E6-B053930BA0BA}"/>
              </a:ext>
            </a:extLst>
          </p:cNvPr>
          <p:cNvSpPr/>
          <p:nvPr/>
        </p:nvSpPr>
        <p:spPr>
          <a:xfrm>
            <a:off x="587877" y="1594104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B67C-3B09-9BA5-4A06-85AF1A890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B7A6753-6B8A-E8BE-80BA-BC50FECE9A85}"/>
              </a:ext>
            </a:extLst>
          </p:cNvPr>
          <p:cNvSpPr/>
          <p:nvPr/>
        </p:nvSpPr>
        <p:spPr>
          <a:xfrm>
            <a:off x="6635885" y="1580645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ratio, </a:t>
            </a:r>
            <a:r>
              <a:rPr lang="en-GB" sz="1600" dirty="0" err="1">
                <a:solidFill>
                  <a:schemeClr val="tx1"/>
                </a:solidFill>
              </a:rPr>
              <a:t>th</a:t>
            </a:r>
            <a:r>
              <a:rPr lang="en-GB" sz="1600" dirty="0">
                <a:solidFill>
                  <a:schemeClr val="tx1"/>
                </a:solidFill>
              </a:rPr>
              <a:t>=0.5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C7EA80-9B17-16EA-084F-9A66A833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Knowledge based classifier: comparison V2 (improved) and V1 (original)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B4EB84-A279-8874-A8B5-B27C3789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C13C61C-671F-8F35-0517-8D040B99D4A9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1BA03D-3E76-D82E-EB6E-986F090D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78" y="2339340"/>
            <a:ext cx="4376937" cy="37581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D1C12A8-AB22-F385-AF44-DCFC4D9CAB44}"/>
              </a:ext>
            </a:extLst>
          </p:cNvPr>
          <p:cNvCxnSpPr/>
          <p:nvPr/>
        </p:nvCxnSpPr>
        <p:spPr>
          <a:xfrm>
            <a:off x="6096000" y="1435100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39244F7-DDF7-18D2-A0A3-99EA5D7E3525}"/>
              </a:ext>
            </a:extLst>
          </p:cNvPr>
          <p:cNvSpPr/>
          <p:nvPr/>
        </p:nvSpPr>
        <p:spPr>
          <a:xfrm>
            <a:off x="587878" y="1589121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CF43F52-7AB8-1F30-3637-044BABBCA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899" y="2339340"/>
            <a:ext cx="4376937" cy="375819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F58D28B-6A8E-8130-CFBB-9EA295179537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1287754-3DC1-E3FE-D086-219CB46C9090}"/>
              </a:ext>
            </a:extLst>
          </p:cNvPr>
          <p:cNvSpPr/>
          <p:nvPr/>
        </p:nvSpPr>
        <p:spPr>
          <a:xfrm>
            <a:off x="5039867" y="3012948"/>
            <a:ext cx="1799845" cy="2089404"/>
          </a:xfrm>
          <a:prstGeom prst="roundRect">
            <a:avLst>
              <a:gd name="adj" fmla="val 66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99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100" dirty="0"/>
              <a:t>Respect to KB V1: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accent6">
                    <a:lumMod val="75000"/>
                  </a:schemeClr>
                </a:solidFill>
              </a:rPr>
              <a:t>Higher precision and less misclassified MAP C and MAP B signals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rgbClr val="C00000"/>
                </a:solidFill>
              </a:rPr>
              <a:t>Increased number of misclassified signals from MAP C to MAP A and for MAP B to MAP A.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4BA7179-F2A6-353E-9487-12703B57F101}"/>
              </a:ext>
            </a:extLst>
          </p:cNvPr>
          <p:cNvSpPr/>
          <p:nvPr/>
        </p:nvSpPr>
        <p:spPr>
          <a:xfrm>
            <a:off x="587877" y="1594104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5A0EE7-EE4B-D575-35EB-47A412A733DA}"/>
              </a:ext>
            </a:extLst>
          </p:cNvPr>
          <p:cNvSpPr/>
          <p:nvPr/>
        </p:nvSpPr>
        <p:spPr>
          <a:xfrm>
            <a:off x="2411145" y="385318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B58F67E2-63A4-319A-EA71-287C40B41A90}"/>
              </a:ext>
            </a:extLst>
          </p:cNvPr>
          <p:cNvSpPr/>
          <p:nvPr/>
        </p:nvSpPr>
        <p:spPr>
          <a:xfrm>
            <a:off x="3345311" y="479196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76A23C3-E28C-2BD4-C477-02A078771577}"/>
              </a:ext>
            </a:extLst>
          </p:cNvPr>
          <p:cNvSpPr/>
          <p:nvPr/>
        </p:nvSpPr>
        <p:spPr>
          <a:xfrm>
            <a:off x="1472229" y="3853180"/>
            <a:ext cx="713232" cy="156972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45604CB2-D5C6-1AF3-4E02-EA77D7B1F6A3}"/>
              </a:ext>
            </a:extLst>
          </p:cNvPr>
          <p:cNvSpPr/>
          <p:nvPr/>
        </p:nvSpPr>
        <p:spPr>
          <a:xfrm>
            <a:off x="1472229" y="290640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99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52B1-90E5-A711-5E5D-51C6C3D2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F65A3-0F81-0129-41A6-80017695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8292EF-49EE-797A-285D-A53C9932F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/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DCBA1F-EEFA-87A5-4D01-4BE2E467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0372E-9BBF-7B73-24F5-EB96EF77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40762C-EEC2-62D6-4EEB-E9500308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correlation matrix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6520EA-DEC8-FDB6-D955-49B22F07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922FAAE-3F98-BE5F-A2B4-1CD4D2E9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computed. </a:t>
            </a:r>
          </a:p>
          <a:p>
            <a:pPr marL="0" indent="0">
              <a:buNone/>
            </a:pPr>
            <a:r>
              <a:rPr lang="en-US" sz="1600" dirty="0"/>
              <a:t>In the following, three blocks of features will be exanimated: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AB380C-CB73-C131-754A-A9F0DD80A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91" y="1530210"/>
            <a:ext cx="5550978" cy="473659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CEEEE63-4F90-F973-E830-E0399F50FC59}"/>
              </a:ext>
            </a:extLst>
          </p:cNvPr>
          <p:cNvSpPr/>
          <p:nvPr/>
        </p:nvSpPr>
        <p:spPr>
          <a:xfrm>
            <a:off x="6451600" y="1530210"/>
            <a:ext cx="2159000" cy="1995310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7682CE7-CA0D-3D47-1F25-813AC50BED5D}"/>
              </a:ext>
            </a:extLst>
          </p:cNvPr>
          <p:cNvSpPr/>
          <p:nvPr/>
        </p:nvSpPr>
        <p:spPr>
          <a:xfrm>
            <a:off x="9418320" y="4286250"/>
            <a:ext cx="1351280" cy="1252924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6263EE7-FAD8-C21F-D78B-DFF9773D42F2}"/>
              </a:ext>
            </a:extLst>
          </p:cNvPr>
          <p:cNvSpPr/>
          <p:nvPr/>
        </p:nvSpPr>
        <p:spPr>
          <a:xfrm>
            <a:off x="8920480" y="3805485"/>
            <a:ext cx="497840" cy="480765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5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5DFB4-08C0-A072-3709-1AF766BE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E839EE-0139-DCD7-F120-88474762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Envelope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1A0058-B8D0-BDDD-FD81-2D417A46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B6D1D60-6027-78C7-B5E1-7814F8EE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 err="1"/>
              <a:t>Dominant_peak_env</a:t>
            </a:r>
            <a:endParaRPr lang="en-US" sz="1400" dirty="0"/>
          </a:p>
          <a:p>
            <a:r>
              <a:rPr lang="en-US" sz="1400" dirty="0" err="1"/>
              <a:t>Dominant_peak_env_time</a:t>
            </a:r>
            <a:endParaRPr lang="en-US" sz="1400" dirty="0"/>
          </a:p>
          <a:p>
            <a:r>
              <a:rPr lang="en-US" sz="1400" dirty="0" err="1"/>
              <a:t>Subdominant_peak_env</a:t>
            </a:r>
            <a:endParaRPr lang="en-US" sz="1400" dirty="0"/>
          </a:p>
          <a:p>
            <a:r>
              <a:rPr lang="en-US" sz="1400" dirty="0" err="1"/>
              <a:t>Subdominant_peak_env_time</a:t>
            </a:r>
            <a:endParaRPr lang="en-US" sz="1400" dirty="0"/>
          </a:p>
          <a:p>
            <a:r>
              <a:rPr lang="en-US" sz="1400" dirty="0" err="1"/>
              <a:t>Minor_peak_env</a:t>
            </a:r>
            <a:endParaRPr lang="en-US" sz="1400" dirty="0"/>
          </a:p>
          <a:p>
            <a:r>
              <a:rPr lang="en-US" sz="1400" dirty="0" err="1"/>
              <a:t>Minor_peak_env_time</a:t>
            </a:r>
            <a:endParaRPr lang="en-US" sz="1400" dirty="0"/>
          </a:p>
          <a:p>
            <a:r>
              <a:rPr lang="en-US" sz="1400" dirty="0" err="1"/>
              <a:t>First_peak_env</a:t>
            </a:r>
            <a:endParaRPr lang="en-US" sz="1400" dirty="0"/>
          </a:p>
          <a:p>
            <a:r>
              <a:rPr lang="en-US" sz="1400" dirty="0" err="1"/>
              <a:t>First_peak_env_time</a:t>
            </a:r>
            <a:endParaRPr lang="en-US" sz="1400" dirty="0"/>
          </a:p>
          <a:p>
            <a:r>
              <a:rPr lang="en-US" sz="1400" dirty="0" err="1"/>
              <a:t>Second_peak_env</a:t>
            </a:r>
            <a:endParaRPr lang="en-US" sz="1400" dirty="0"/>
          </a:p>
          <a:p>
            <a:r>
              <a:rPr lang="en-US" sz="1400" dirty="0"/>
              <a:t>Second__</a:t>
            </a:r>
            <a:r>
              <a:rPr lang="en-US" sz="1400" dirty="0" err="1"/>
              <a:t>peak_env_time</a:t>
            </a:r>
            <a:endParaRPr lang="en-US" sz="1400" dirty="0"/>
          </a:p>
          <a:p>
            <a:r>
              <a:rPr lang="en-US" sz="1400" dirty="0" err="1"/>
              <a:t>Third_peak_env</a:t>
            </a:r>
            <a:endParaRPr lang="en-US" sz="1400" dirty="0"/>
          </a:p>
          <a:p>
            <a:r>
              <a:rPr lang="en-US" sz="1400" dirty="0" err="1"/>
              <a:t>Third_peak_env_time</a:t>
            </a:r>
            <a:endParaRPr lang="en-US" sz="1400" dirty="0"/>
          </a:p>
          <a:p>
            <a:r>
              <a:rPr lang="en-US" sz="1400" dirty="0" err="1"/>
              <a:t>Dominant_peak</a:t>
            </a:r>
            <a:endParaRPr lang="en-US" sz="1400" dirty="0"/>
          </a:p>
          <a:p>
            <a:r>
              <a:rPr lang="en-US" sz="1400" dirty="0" err="1"/>
              <a:t>silent_phase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8C29331-B076-0956-30D3-9EFAB63B8621}"/>
              </a:ext>
            </a:extLst>
          </p:cNvPr>
          <p:cNvGrpSpPr/>
          <p:nvPr/>
        </p:nvGrpSpPr>
        <p:grpSpPr>
          <a:xfrm>
            <a:off x="6096000" y="1389041"/>
            <a:ext cx="5479391" cy="4898086"/>
            <a:chOff x="6096000" y="1389041"/>
            <a:chExt cx="5479391" cy="489808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F86F489-49D1-2366-5576-47B38440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83" r="52102" b="58117"/>
            <a:stretch/>
          </p:blipFill>
          <p:spPr>
            <a:xfrm>
              <a:off x="6096000" y="1389041"/>
              <a:ext cx="5479391" cy="3965618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87A0A167-3906-D997-D4C4-990BD2D5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3" t="88729" r="52646" b="911"/>
            <a:stretch/>
          </p:blipFill>
          <p:spPr>
            <a:xfrm>
              <a:off x="7340447" y="5394013"/>
              <a:ext cx="4183499" cy="893114"/>
            </a:xfrm>
            <a:prstGeom prst="rect">
              <a:avLst/>
            </a:prstGeom>
          </p:spPr>
        </p:pic>
      </p:grp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00F2943A-24EE-AE7B-A4D5-D3A66854D18B}"/>
              </a:ext>
            </a:extLst>
          </p:cNvPr>
          <p:cNvSpPr/>
          <p:nvPr/>
        </p:nvSpPr>
        <p:spPr>
          <a:xfrm>
            <a:off x="2750313" y="1911096"/>
            <a:ext cx="320039" cy="3482917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A5F50E06-1921-3A0D-E02F-0DDD0C6A7348}"/>
              </a:ext>
            </a:extLst>
          </p:cNvPr>
          <p:cNvSpPr/>
          <p:nvPr/>
        </p:nvSpPr>
        <p:spPr>
          <a:xfrm>
            <a:off x="2750313" y="5394013"/>
            <a:ext cx="320039" cy="302733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806F725D-F9DB-D351-4F07-052165C9D87F}"/>
              </a:ext>
            </a:extLst>
          </p:cNvPr>
          <p:cNvSpPr/>
          <p:nvPr/>
        </p:nvSpPr>
        <p:spPr>
          <a:xfrm>
            <a:off x="2750313" y="5689203"/>
            <a:ext cx="320039" cy="302733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26C22D-21E7-5BC0-CDC4-4F66B5F8BED1}"/>
              </a:ext>
            </a:extLst>
          </p:cNvPr>
          <p:cNvSpPr txBox="1"/>
          <p:nvPr/>
        </p:nvSpPr>
        <p:spPr>
          <a:xfrm>
            <a:off x="3070352" y="3421721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signal peaks into active areas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7250437-01C8-9463-D8F1-2830338BCCC7}"/>
              </a:ext>
            </a:extLst>
          </p:cNvPr>
          <p:cNvSpPr txBox="1"/>
          <p:nvPr/>
        </p:nvSpPr>
        <p:spPr>
          <a:xfrm>
            <a:off x="3083306" y="5394011"/>
            <a:ext cx="2472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First Peak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C04B90E-5243-A0D3-9CB2-A37F9E26C3CF}"/>
              </a:ext>
            </a:extLst>
          </p:cNvPr>
          <p:cNvSpPr txBox="1"/>
          <p:nvPr/>
        </p:nvSpPr>
        <p:spPr>
          <a:xfrm>
            <a:off x="3083306" y="5714937"/>
            <a:ext cx="2472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Silent Ratio</a:t>
            </a:r>
          </a:p>
        </p:txBody>
      </p:sp>
    </p:spTree>
    <p:extLst>
      <p:ext uri="{BB962C8B-B14F-4D97-AF65-F5344CB8AC3E}">
        <p14:creationId xmlns:p14="http://schemas.microsoft.com/office/powerpoint/2010/main" val="1376742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6BDF9-7F09-ED48-C7C5-99EE2C24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61F379-9142-9C1C-3D71-F0C1E584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Template Matching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F924F0-B641-DAA2-C1D8-C2D0D461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1D4F1D0A-2C05-B598-45EF-3300F70E8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/>
              <a:t>cross_energy_TM1</a:t>
            </a:r>
          </a:p>
          <a:p>
            <a:r>
              <a:rPr lang="en-US" sz="1400" dirty="0"/>
              <a:t>cross_peak_TM2</a:t>
            </a:r>
          </a:p>
          <a:p>
            <a:r>
              <a:rPr lang="en-US" sz="1400" dirty="0"/>
              <a:t>cross_energy_TM2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E2C4299E-B2BB-5D76-F741-DE716AA0B4BE}"/>
              </a:ext>
            </a:extLst>
          </p:cNvPr>
          <p:cNvSpPr/>
          <p:nvPr/>
        </p:nvSpPr>
        <p:spPr>
          <a:xfrm>
            <a:off x="2750313" y="2029969"/>
            <a:ext cx="320039" cy="95097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679AEE-5903-8BFA-2502-948969CAF7AE}"/>
              </a:ext>
            </a:extLst>
          </p:cNvPr>
          <p:cNvSpPr txBox="1"/>
          <p:nvPr/>
        </p:nvSpPr>
        <p:spPr>
          <a:xfrm>
            <a:off x="3070352" y="2221743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TM1 features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483E337-8F29-A34E-9EBB-4D21C8ACD247}"/>
              </a:ext>
            </a:extLst>
          </p:cNvPr>
          <p:cNvGrpSpPr/>
          <p:nvPr/>
        </p:nvGrpSpPr>
        <p:grpSpPr>
          <a:xfrm>
            <a:off x="6494660" y="1774581"/>
            <a:ext cx="3668425" cy="3308837"/>
            <a:chOff x="6328447" y="1651287"/>
            <a:chExt cx="3668425" cy="3308837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CB9EF716-7F0A-7B95-E53F-F8DF562B18FA}"/>
                </a:ext>
              </a:extLst>
            </p:cNvPr>
            <p:cNvGrpSpPr/>
            <p:nvPr/>
          </p:nvGrpSpPr>
          <p:grpSpPr>
            <a:xfrm>
              <a:off x="7906091" y="1651287"/>
              <a:ext cx="2090781" cy="3308837"/>
              <a:chOff x="9931454" y="2683832"/>
              <a:chExt cx="2090781" cy="3308837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6FC5AB80-EF72-FF9C-7716-5A6729AE8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21" t="49176" r="36980" b="41391"/>
              <a:stretch/>
            </p:blipFill>
            <p:spPr>
              <a:xfrm>
                <a:off x="9931454" y="2683832"/>
                <a:ext cx="2090781" cy="1870079"/>
              </a:xfrm>
              <a:prstGeom prst="rect">
                <a:avLst/>
              </a:prstGeom>
            </p:spPr>
          </p:pic>
          <p:pic>
            <p:nvPicPr>
              <p:cNvPr id="3" name="Immagine 2">
                <a:extLst>
                  <a:ext uri="{FF2B5EF4-FFF2-40B4-BE49-F238E27FC236}">
                    <a16:creationId xmlns:a16="http://schemas.microsoft.com/office/drawing/2014/main" id="{CB72EACF-2BDA-3F0E-1319-61F565804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78" t="88791" r="37286" b="3664"/>
              <a:stretch/>
            </p:blipFill>
            <p:spPr>
              <a:xfrm>
                <a:off x="9931454" y="4633559"/>
                <a:ext cx="2006005" cy="1359110"/>
              </a:xfrm>
              <a:prstGeom prst="rect">
                <a:avLst/>
              </a:prstGeom>
            </p:spPr>
          </p:pic>
        </p:grp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49CA6A2A-5262-8333-88EF-D3659573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" t="49260" r="90291" b="41766"/>
            <a:stretch/>
          </p:blipFill>
          <p:spPr>
            <a:xfrm>
              <a:off x="6328447" y="1732736"/>
              <a:ext cx="1498192" cy="1707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671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DBB2D-7DB2-6737-155F-9F0817D7D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746E8-9A05-DA9E-590B-42E4D71B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matrix: STFT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A8452D-AEB2-928E-1A6A-C7CBED14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D396231E-10C3-C1BA-D08E-2CB5C92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81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The following features have been discharged from analysis: </a:t>
            </a:r>
          </a:p>
          <a:p>
            <a:r>
              <a:rPr lang="en-US" sz="1400" dirty="0" err="1"/>
              <a:t>Dominant_AvgPowMF</a:t>
            </a:r>
            <a:endParaRPr lang="en-US" sz="1400" dirty="0"/>
          </a:p>
          <a:p>
            <a:r>
              <a:rPr lang="en-US" sz="1400" dirty="0" err="1"/>
              <a:t>Subdominant_AvgPowLF</a:t>
            </a:r>
            <a:endParaRPr lang="en-US" sz="1400" dirty="0"/>
          </a:p>
          <a:p>
            <a:r>
              <a:rPr lang="en-US" sz="1400" dirty="0" err="1"/>
              <a:t>Subdominant_AvgPowMF</a:t>
            </a:r>
            <a:endParaRPr lang="en-US" sz="1400" dirty="0"/>
          </a:p>
          <a:p>
            <a:r>
              <a:rPr lang="en-US" sz="1400" dirty="0" err="1"/>
              <a:t>Minor_AvgPowLF</a:t>
            </a:r>
            <a:endParaRPr lang="en-US" sz="1400" dirty="0"/>
          </a:p>
          <a:p>
            <a:r>
              <a:rPr lang="en-US" sz="1400" dirty="0" err="1"/>
              <a:t>Minor_AvgPowMF</a:t>
            </a:r>
            <a:endParaRPr lang="en-US" sz="1400" dirty="0"/>
          </a:p>
          <a:p>
            <a:r>
              <a:rPr lang="en-US" sz="1400" dirty="0" err="1"/>
              <a:t>First_AvgPowMF</a:t>
            </a:r>
            <a:endParaRPr lang="en-US" sz="1400" dirty="0"/>
          </a:p>
          <a:p>
            <a:r>
              <a:rPr lang="en-US" sz="1400" dirty="0" err="1"/>
              <a:t>Second_AvgPowLF</a:t>
            </a:r>
            <a:endParaRPr lang="en-US" sz="1400" dirty="0"/>
          </a:p>
          <a:p>
            <a:r>
              <a:rPr lang="en-US" sz="1400" dirty="0" err="1"/>
              <a:t>Second_AvgPowMF</a:t>
            </a:r>
            <a:endParaRPr lang="en-US" sz="1400" dirty="0"/>
          </a:p>
          <a:p>
            <a:r>
              <a:rPr lang="en-US" sz="1400" dirty="0" err="1"/>
              <a:t>Third_AvgPowLF</a:t>
            </a:r>
            <a:endParaRPr lang="en-US" sz="1400" dirty="0"/>
          </a:p>
          <a:p>
            <a:r>
              <a:rPr lang="en-US" sz="1400" dirty="0" err="1"/>
              <a:t>Third_AvgPowMF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398D054C-BAF3-33B0-0230-31F1E266F4F7}"/>
              </a:ext>
            </a:extLst>
          </p:cNvPr>
          <p:cNvSpPr/>
          <p:nvPr/>
        </p:nvSpPr>
        <p:spPr>
          <a:xfrm>
            <a:off x="2750313" y="1911097"/>
            <a:ext cx="320039" cy="3264408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987025A-C22B-C0FD-58CA-05731032983E}"/>
              </a:ext>
            </a:extLst>
          </p:cNvPr>
          <p:cNvSpPr txBox="1"/>
          <p:nvPr/>
        </p:nvSpPr>
        <p:spPr>
          <a:xfrm>
            <a:off x="3070352" y="3312468"/>
            <a:ext cx="247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Directly correlated with other SFTF based features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C8ED296-58DA-776B-8D05-2FDECD47DFD0}"/>
              </a:ext>
            </a:extLst>
          </p:cNvPr>
          <p:cNvGrpSpPr/>
          <p:nvPr/>
        </p:nvGrpSpPr>
        <p:grpSpPr>
          <a:xfrm>
            <a:off x="6636006" y="1669485"/>
            <a:ext cx="4527353" cy="4316279"/>
            <a:chOff x="6483547" y="1669485"/>
            <a:chExt cx="4527353" cy="4316279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61EE3283-886F-5B10-7904-9804A1CAB4C3}"/>
                </a:ext>
              </a:extLst>
            </p:cNvPr>
            <p:cNvGrpSpPr/>
            <p:nvPr/>
          </p:nvGrpSpPr>
          <p:grpSpPr>
            <a:xfrm>
              <a:off x="7530594" y="1669485"/>
              <a:ext cx="3480306" cy="4316279"/>
              <a:chOff x="7530594" y="1669485"/>
              <a:chExt cx="3480306" cy="4316279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864AF1C-1FC0-5C70-5DC8-5A8827B52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33" t="57701" r="12281" b="14282"/>
              <a:stretch/>
            </p:blipFill>
            <p:spPr>
              <a:xfrm>
                <a:off x="7530594" y="1669485"/>
                <a:ext cx="3452284" cy="3251103"/>
              </a:xfrm>
              <a:prstGeom prst="rect">
                <a:avLst/>
              </a:prstGeom>
            </p:spPr>
          </p:pic>
          <p:pic>
            <p:nvPicPr>
              <p:cNvPr id="10" name="Immagine 9">
                <a:extLst>
                  <a:ext uri="{FF2B5EF4-FFF2-40B4-BE49-F238E27FC236}">
                    <a16:creationId xmlns:a16="http://schemas.microsoft.com/office/drawing/2014/main" id="{1B904B0C-B87B-41FC-F823-25D16695B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33" t="88841" r="12281" b="2208"/>
              <a:stretch/>
            </p:blipFill>
            <p:spPr>
              <a:xfrm>
                <a:off x="7530594" y="4985508"/>
                <a:ext cx="3480306" cy="1000256"/>
              </a:xfrm>
              <a:prstGeom prst="rect">
                <a:avLst/>
              </a:prstGeom>
            </p:spPr>
          </p:pic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043E3764-567C-A5A8-1F26-0C420151B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5" t="58384" r="90339" b="14282"/>
            <a:stretch/>
          </p:blipFill>
          <p:spPr>
            <a:xfrm>
              <a:off x="6483547" y="1748790"/>
              <a:ext cx="977265" cy="3171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787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selection: conclusion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216DCDF6-9A87-220D-5F5B-63E839D00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4221867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To avoid the usage of features correlated between each other, correlation matrix has been computed and </a:t>
            </a:r>
            <a:r>
              <a:rPr lang="en-US" sz="1600" b="1" dirty="0"/>
              <a:t>some</a:t>
            </a:r>
            <a:r>
              <a:rPr lang="en-US" sz="1600" dirty="0"/>
              <a:t> of:</a:t>
            </a:r>
          </a:p>
          <a:p>
            <a:r>
              <a:rPr lang="en-US" sz="1600" dirty="0"/>
              <a:t>Envelope features</a:t>
            </a:r>
          </a:p>
          <a:p>
            <a:r>
              <a:rPr lang="en-US" sz="1600" dirty="0"/>
              <a:t>Template Matching features</a:t>
            </a:r>
          </a:p>
          <a:p>
            <a:r>
              <a:rPr lang="en-US" sz="1600" dirty="0"/>
              <a:t>STFT features</a:t>
            </a:r>
          </a:p>
          <a:p>
            <a:pPr marL="0" indent="0">
              <a:buNone/>
            </a:pPr>
            <a:r>
              <a:rPr lang="en-US" sz="1600" dirty="0"/>
              <a:t>Were </a:t>
            </a:r>
            <a:r>
              <a:rPr lang="en-US" sz="1600" b="1" dirty="0"/>
              <a:t>excluded</a:t>
            </a:r>
            <a:r>
              <a:rPr lang="en-US" sz="1600" dirty="0"/>
              <a:t> from the analysis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From an initial number of 59 features, a dataset of 31 features was obtained.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539C4-1E98-788E-FC85-0F3B3056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91" y="1530210"/>
            <a:ext cx="5550978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8C285-C19D-4C07-AFA6-7EE6A072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549E7-3B66-D2A1-F84D-A8ED9C6E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E0E8BE-8B0A-3A5F-FD24-5F4A6D0C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/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BCF4D3-A3CD-59C3-1721-0903C610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94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1D0A-7926-A669-9A47-E2957CC1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AAD85-7176-345B-3F38-28E116ED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DA93D6-B1AB-EC5B-C4D0-B4FBC7D20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/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DF4621-6EA5-3484-6834-97C0BE42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88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approach: tree classifier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31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ACB75405-188B-58EA-965B-5584F214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Machine learning approaches allow to model data with statistical models trained on a set of features. </a:t>
            </a:r>
          </a:p>
          <a:p>
            <a:pPr marL="0" indent="0">
              <a:buNone/>
            </a:pPr>
            <a:r>
              <a:rPr lang="en-US" sz="1600" dirty="0"/>
              <a:t>Tree models are among the most easily explained, therefore the choice felt on them.</a:t>
            </a:r>
          </a:p>
          <a:p>
            <a:r>
              <a:rPr lang="en-US" sz="1600" dirty="0"/>
              <a:t>Mathematical rules are defined into each node to minimize the impurity of the following level</a:t>
            </a:r>
          </a:p>
          <a:p>
            <a:r>
              <a:rPr lang="en-US" sz="1600" dirty="0"/>
              <a:t>An “impurity measure” is required</a:t>
            </a:r>
          </a:p>
          <a:p>
            <a:r>
              <a:rPr lang="en-US" sz="1600" dirty="0"/>
              <a:t>Tuning the depth of the three is required</a:t>
            </a:r>
          </a:p>
          <a:p>
            <a:r>
              <a:rPr lang="en-US" sz="1600" dirty="0"/>
              <a:t>LOPOCV is used as validation technique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36A343C-C1AD-828D-FEE5-FFF45DBF3702}"/>
              </a:ext>
            </a:extLst>
          </p:cNvPr>
          <p:cNvGrpSpPr/>
          <p:nvPr/>
        </p:nvGrpSpPr>
        <p:grpSpPr>
          <a:xfrm>
            <a:off x="5468844" y="1719705"/>
            <a:ext cx="6456592" cy="4659650"/>
            <a:chOff x="5468844" y="1719705"/>
            <a:chExt cx="6456592" cy="465965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FB937D98-A081-B61F-37A9-C8D0B7DE184C}"/>
                </a:ext>
              </a:extLst>
            </p:cNvPr>
            <p:cNvSpPr/>
            <p:nvPr/>
          </p:nvSpPr>
          <p:spPr>
            <a:xfrm>
              <a:off x="5468844" y="2179320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765F46CF-F800-2478-3313-97871ABCE1B8}"/>
                </a:ext>
              </a:extLst>
            </p:cNvPr>
            <p:cNvSpPr/>
            <p:nvPr/>
          </p:nvSpPr>
          <p:spPr>
            <a:xfrm>
              <a:off x="7459981" y="1719705"/>
              <a:ext cx="2301237" cy="5852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classifiers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EED91511-3996-B715-B877-B0B10001BAB0}"/>
                </a:ext>
              </a:extLst>
            </p:cNvPr>
            <p:cNvSpPr/>
            <p:nvPr/>
          </p:nvSpPr>
          <p:spPr>
            <a:xfrm>
              <a:off x="5891514" y="2843784"/>
              <a:ext cx="2301237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1: whole feature set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D6C890C-4400-7E88-04FE-BFFC6945374D}"/>
                </a:ext>
              </a:extLst>
            </p:cNvPr>
            <p:cNvSpPr/>
            <p:nvPr/>
          </p:nvSpPr>
          <p:spPr>
            <a:xfrm>
              <a:off x="9036777" y="2843784"/>
              <a:ext cx="2668521" cy="58521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Tree 2: relevant feature set</a:t>
              </a:r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B8BFB340-670F-C779-6ED6-B418A9C5A9C1}"/>
                </a:ext>
              </a:extLst>
            </p:cNvPr>
            <p:cNvSpPr/>
            <p:nvPr/>
          </p:nvSpPr>
          <p:spPr>
            <a:xfrm>
              <a:off x="6093341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D89CEBBF-28D5-B8BA-A505-F06C8194CD6C}"/>
                </a:ext>
              </a:extLst>
            </p:cNvPr>
            <p:cNvSpPr/>
            <p:nvPr/>
          </p:nvSpPr>
          <p:spPr>
            <a:xfrm>
              <a:off x="6093341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E6FFA4B5-A5E9-F1C2-2CE1-23884614A619}"/>
                </a:ext>
              </a:extLst>
            </p:cNvPr>
            <p:cNvSpPr/>
            <p:nvPr/>
          </p:nvSpPr>
          <p:spPr>
            <a:xfrm>
              <a:off x="9238604" y="3643107"/>
              <a:ext cx="2365518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Impurity measure: Cross entropy </a:t>
              </a:r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DDAC2066-4659-2D6F-CB58-449EF21902A6}"/>
                </a:ext>
              </a:extLst>
            </p:cNvPr>
            <p:cNvSpPr/>
            <p:nvPr/>
          </p:nvSpPr>
          <p:spPr>
            <a:xfrm>
              <a:off x="9238604" y="4086225"/>
              <a:ext cx="2557542" cy="2919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Depth: maximising weighted f1 score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/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Cross entropy definition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GB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1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2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1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9D96C39F-B5EE-D992-8638-07899F07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514" y="5306048"/>
                  <a:ext cx="1879622" cy="888641"/>
                </a:xfrm>
                <a:prstGeom prst="rect">
                  <a:avLst/>
                </a:prstGeom>
                <a:blipFill>
                  <a:blip r:embed="rId3"/>
                  <a:stretch>
                    <a:fillRect l="-4854" t="-54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/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00" b="0" i="1" dirty="0">
                      <a:latin typeface="Cambria Math" panose="02040503050406030204" pitchFamily="18" charset="0"/>
                    </a:rPr>
                    <a:t>Weighted F1 score definition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𝑤𝑒𝑖𝑔h𝑡𝑒𝑑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it-IT" sz="1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it-IT" sz="1200" b="0" dirty="0">
                    <a:solidFill>
                      <a:srgbClr val="002060"/>
                    </a:solidFill>
                  </a:endParaRPr>
                </a:p>
                <a:p>
                  <a:endParaRPr lang="en-GB" sz="1200" b="0" dirty="0"/>
                </a:p>
                <a:p>
                  <a:endParaRPr lang="en-GB" sz="1200" dirty="0"/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4A964F3-98A5-B586-5F96-7B4A045DC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963" y="5306048"/>
                  <a:ext cx="3886473" cy="1073307"/>
                </a:xfrm>
                <a:prstGeom prst="rect">
                  <a:avLst/>
                </a:prstGeom>
                <a:blipFill>
                  <a:blip r:embed="rId4"/>
                  <a:stretch>
                    <a:fillRect l="-2512" t="-454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D77AAAED-19B7-A3AD-E001-BE2E17642C42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7042133" y="2304921"/>
              <a:ext cx="1568467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554B165B-213A-7294-05F8-3EF8C337381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8610600" y="2304921"/>
              <a:ext cx="1760438" cy="53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F94E-9D59-6F31-E1E2-217EF182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2E598-2C89-C336-A9CC-980C1148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V1 – whole feature set: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287B88-8898-1732-70A5-28B6F530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A52841A-9108-5078-6E66-F0B177FE6050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F15090-6DE5-E4B5-8BFD-671B15B21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971" y="2233334"/>
            <a:ext cx="4233572" cy="363509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ABE3EA69-1222-A3B5-E9DD-E0624CEEE06B}"/>
              </a:ext>
            </a:extLst>
          </p:cNvPr>
          <p:cNvGrpSpPr/>
          <p:nvPr/>
        </p:nvGrpSpPr>
        <p:grpSpPr>
          <a:xfrm>
            <a:off x="6647089" y="2398881"/>
            <a:ext cx="5202831" cy="3106811"/>
            <a:chOff x="6647089" y="2398881"/>
            <a:chExt cx="5202831" cy="3106811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F961168-C896-7AF0-F96F-1FB08AE8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7089" y="2398881"/>
              <a:ext cx="5202831" cy="3106811"/>
            </a:xfrm>
            <a:prstGeom prst="rect">
              <a:avLst/>
            </a:prstGeom>
          </p:spPr>
        </p:pic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DE97BEE-0A76-63D1-DA2C-1560C04C6268}"/>
                </a:ext>
              </a:extLst>
            </p:cNvPr>
            <p:cNvCxnSpPr/>
            <p:nvPr/>
          </p:nvCxnSpPr>
          <p:spPr>
            <a:xfrm>
              <a:off x="7637526" y="2642616"/>
              <a:ext cx="0" cy="2578608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53F85AC-C2A6-F70C-4A6C-5C163FEDD349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1881440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Tree classifier V2 – subset of features: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33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E1A9492-2BAC-9F45-7C76-D5BC83BC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7829" y="2519342"/>
            <a:ext cx="5361353" cy="286588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F06B6C2-9D8D-5305-6AF3-FE5865C88ECE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features set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3" y="2213025"/>
            <a:ext cx="4376272" cy="36757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A9B7A48-84EE-D2BD-C112-9BFED4B83C9E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9ADA-E384-1FEC-DFC6-02D6FB1B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3C7A5-FD58-5DA3-CFAF-0036A757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Tree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2911E9-BB99-05AC-DF06-CCD8EBF5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55038B1-C101-352C-2767-F2F3270DBAAE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EEB8946-6FEE-434B-F3CE-D92412FE131E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448E930-FA80-489D-FB77-9020E6C56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2402" y="2406328"/>
            <a:ext cx="4327913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39C88D2-8906-284A-F73C-B15B67951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2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4FED21B-FF4E-324C-1257-1C483E51F712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DECE86E-4E98-C874-8E2D-BF2B76EC8A2C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8BF8905-0A99-B834-9DAC-A605F4C2655D}"/>
              </a:ext>
            </a:extLst>
          </p:cNvPr>
          <p:cNvSpPr/>
          <p:nvPr/>
        </p:nvSpPr>
        <p:spPr>
          <a:xfrm>
            <a:off x="6620176" y="1478402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Tree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31583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16037-6B01-1779-FA4C-CE4123220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B32CD-6AFA-7D4E-216B-25A781A2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SHAP analysis on optimal feature subset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2B6020-4D00-9FA6-B56C-0DD473ED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35</a:t>
            </a:fld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044941C-0623-148C-9178-1F258B88D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584" y="1517904"/>
            <a:ext cx="3608832" cy="457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ED0E16E-46D7-60C4-5648-3E424666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7784" y="1517904"/>
            <a:ext cx="3608832" cy="4572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E3DE274-69FC-6660-5A1A-BB31092C4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84" y="1517904"/>
            <a:ext cx="36088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E2ADE-B247-DBEC-7559-2561BC70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017E59-A72B-1F76-46DC-B8C3A46C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3686AB-A6BE-C86B-EE6B-62FDCFA3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/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1EEC42-9593-F896-B6F7-C2E0FA89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8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7B230-75FB-3A93-CF15-8AC4BD10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6640D5-1624-C647-A678-F649BF20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approach: Support Vector Machines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F8C36A-7934-1DFA-FF7C-7A7C7B44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37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31FF878A-BF19-F7FF-28C4-017E37CD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Support Vector Machines (SVMs) are a powerful supervised learning method used for classification and regression tasks. </a:t>
            </a:r>
          </a:p>
          <a:p>
            <a:pPr marL="0" indent="0">
              <a:buNone/>
            </a:pPr>
            <a:r>
              <a:rPr lang="en-US" sz="1600" dirty="0"/>
              <a:t>The key principle of SVMs is </a:t>
            </a:r>
            <a:r>
              <a:rPr lang="en-US" sz="1600" b="1" dirty="0"/>
              <a:t>margin maximization</a:t>
            </a:r>
            <a:r>
              <a:rPr lang="en-US" sz="1600" dirty="0"/>
              <a:t>: they aim to identify the </a:t>
            </a:r>
            <a:r>
              <a:rPr lang="en-US" sz="1600" b="1" dirty="0"/>
              <a:t>hyperplane</a:t>
            </a:r>
            <a:r>
              <a:rPr lang="en-US" sz="1600" dirty="0"/>
              <a:t> that has the </a:t>
            </a:r>
            <a:r>
              <a:rPr lang="en-US" sz="1600" b="1" dirty="0"/>
              <a:t>largest</a:t>
            </a:r>
            <a:r>
              <a:rPr lang="en-US" sz="1600" dirty="0"/>
              <a:t> </a:t>
            </a:r>
            <a:r>
              <a:rPr lang="en-US" sz="1600" b="1" dirty="0"/>
              <a:t>margin</a:t>
            </a:r>
            <a:r>
              <a:rPr lang="en-US" sz="1600" dirty="0"/>
              <a:t> (distance) </a:t>
            </a:r>
            <a:r>
              <a:rPr lang="en-US" sz="1600" b="1" dirty="0"/>
              <a:t>to</a:t>
            </a:r>
            <a:r>
              <a:rPr lang="en-US" sz="1600" dirty="0"/>
              <a:t> the </a:t>
            </a:r>
            <a:r>
              <a:rPr lang="en-US" sz="1600" b="1" dirty="0"/>
              <a:t>nearest</a:t>
            </a:r>
            <a:r>
              <a:rPr lang="en-US" sz="1600" dirty="0"/>
              <a:t> data </a:t>
            </a:r>
            <a:r>
              <a:rPr lang="en-US" sz="1600" b="1" dirty="0"/>
              <a:t>points</a:t>
            </a:r>
            <a:r>
              <a:rPr lang="en-US" sz="1600" dirty="0"/>
              <a:t> of </a:t>
            </a:r>
            <a:r>
              <a:rPr lang="en-US" sz="1600" b="1" dirty="0"/>
              <a:t>any</a:t>
            </a:r>
            <a:r>
              <a:rPr lang="en-US" sz="1600" dirty="0"/>
              <a:t> </a:t>
            </a:r>
            <a:r>
              <a:rPr lang="en-US" sz="1600" b="1" dirty="0"/>
              <a:t>class</a:t>
            </a:r>
            <a:r>
              <a:rPr lang="en-US" sz="1600" dirty="0"/>
              <a:t>, known as </a:t>
            </a:r>
            <a:r>
              <a:rPr lang="en-US" sz="1600" b="1" dirty="0"/>
              <a:t>support</a:t>
            </a:r>
            <a:r>
              <a:rPr lang="en-US" sz="1600" dirty="0"/>
              <a:t> </a:t>
            </a:r>
            <a:r>
              <a:rPr lang="en-US" sz="1600" b="1" dirty="0"/>
              <a:t>vectors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For </a:t>
            </a:r>
            <a:r>
              <a:rPr lang="en-US" sz="1600" b="1" dirty="0"/>
              <a:t>complex datasets </a:t>
            </a:r>
            <a:r>
              <a:rPr lang="en-US" sz="1600" dirty="0"/>
              <a:t>that are not linearly separable, </a:t>
            </a:r>
            <a:r>
              <a:rPr lang="en-US" sz="1600" b="1" dirty="0"/>
              <a:t>SVMs employ the kernel trick</a:t>
            </a:r>
            <a:r>
              <a:rPr lang="en-US" sz="1600" dirty="0"/>
              <a:t>, which maps the input features into a higher-dimensional space where linear separation is possible. Common </a:t>
            </a:r>
            <a:r>
              <a:rPr lang="en-US" sz="1600" b="1" dirty="0"/>
              <a:t>kernels</a:t>
            </a:r>
            <a:r>
              <a:rPr lang="en-US" sz="1600" dirty="0"/>
              <a:t> include </a:t>
            </a:r>
            <a:r>
              <a:rPr lang="en-US" sz="1600" b="1" dirty="0"/>
              <a:t>linear</a:t>
            </a:r>
            <a:r>
              <a:rPr lang="en-US" sz="1600" dirty="0"/>
              <a:t>, </a:t>
            </a:r>
            <a:r>
              <a:rPr lang="en-US" sz="1600" b="1" dirty="0"/>
              <a:t>polynomial</a:t>
            </a:r>
            <a:r>
              <a:rPr lang="en-US" sz="1600" dirty="0"/>
              <a:t>, and </a:t>
            </a:r>
            <a:r>
              <a:rPr lang="en-US" sz="1600" b="1" dirty="0"/>
              <a:t>Gaussian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These three kernels were compared in terms of performance, and the best one was used for model reduction.</a:t>
            </a:r>
          </a:p>
        </p:txBody>
      </p:sp>
      <p:pic>
        <p:nvPicPr>
          <p:cNvPr id="1028" name="Picture 4" descr="Illustration of support vector machine (SVM) principles. (a) Illustration of a simple case where hyperplane separate two groups directly in inputs space. (b) Illustration of performing nonlinear classification by implicitly mapping inputs into high-dimensional feature spaces where data points can be separated by a hyperplane.">
            <a:extLst>
              <a:ext uri="{FF2B5EF4-FFF2-40B4-BE49-F238E27FC236}">
                <a16:creationId xmlns:a16="http://schemas.microsoft.com/office/drawing/2014/main" id="{30CB9D70-6B36-AA51-ED81-373A5756D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0" r="15854"/>
          <a:stretch/>
        </p:blipFill>
        <p:spPr bwMode="auto">
          <a:xfrm>
            <a:off x="5916168" y="1822950"/>
            <a:ext cx="5084064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6551B-F682-DCD7-1262-CFCB96033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B2D90-EDB4-EA2F-6CDE-72F5B866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SVM classifiers: results varying kernel type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651CE2-FD6B-01B0-94BD-4CCBF0DC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38</a:t>
            </a:fld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7EA4DED-A709-5348-83AA-EDB77ECF1044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2E6E354-4921-CA86-68E1-E98BE46DF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0248" y="1919360"/>
            <a:ext cx="3968495" cy="340749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64500F-2499-B578-483F-DBA8693CC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256" y="1919360"/>
            <a:ext cx="3968495" cy="340749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68FEC40-7E34-51CB-E520-E0D139D3A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1752" y="1919360"/>
            <a:ext cx="3968495" cy="3407490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AFBAB1E-BEBB-E76B-6B6D-48B78CD7E18C}"/>
              </a:ext>
            </a:extLst>
          </p:cNvPr>
          <p:cNvSpPr/>
          <p:nvPr/>
        </p:nvSpPr>
        <p:spPr>
          <a:xfrm>
            <a:off x="627929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Linear Kernel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2CD7825-880B-130D-3173-0C6F09B9F12C}"/>
              </a:ext>
            </a:extLst>
          </p:cNvPr>
          <p:cNvSpPr/>
          <p:nvPr/>
        </p:nvSpPr>
        <p:spPr>
          <a:xfrm>
            <a:off x="4596424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Polynomial Kernel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6BF2281-872B-983D-F058-9074C2F0AC3D}"/>
              </a:ext>
            </a:extLst>
          </p:cNvPr>
          <p:cNvSpPr/>
          <p:nvPr/>
        </p:nvSpPr>
        <p:spPr>
          <a:xfrm>
            <a:off x="8564919" y="1567466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EA3CF4ED-F3D5-A5E4-7F4E-72F9B0FC4875}"/>
              </a:ext>
            </a:extLst>
          </p:cNvPr>
          <p:cNvSpPr/>
          <p:nvPr/>
        </p:nvSpPr>
        <p:spPr>
          <a:xfrm>
            <a:off x="8564918" y="1567466"/>
            <a:ext cx="2999151" cy="3518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42423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6707-1FDF-C85F-407C-B39EE945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AC8C86-B876-9926-6821-696DE5B4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SVM classifiers: Gaussian kernel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0FA0CE-CB72-1DED-3005-6275C03F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A077758-0D6A-E610-5632-4DF5F7D472BF}"/>
              </a:ext>
            </a:extLst>
          </p:cNvPr>
          <p:cNvSpPr/>
          <p:nvPr/>
        </p:nvSpPr>
        <p:spPr>
          <a:xfrm>
            <a:off x="1267966" y="5554551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7520B0-861B-F9C2-40F5-2B3A8903B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448" y="2047376"/>
            <a:ext cx="3968495" cy="340749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1CB107F-C795-D2DF-1C84-67092E49DE66}"/>
              </a:ext>
            </a:extLst>
          </p:cNvPr>
          <p:cNvSpPr/>
          <p:nvPr/>
        </p:nvSpPr>
        <p:spPr>
          <a:xfrm>
            <a:off x="1021119" y="1695482"/>
            <a:ext cx="2999151" cy="3518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SVM1: Gaussian Kernel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A6A892-8BC2-10CC-F5F5-21085F1F7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8656" y="1816211"/>
            <a:ext cx="6103497" cy="3225578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8341F3E-F855-3970-6968-33485B0ADA30}"/>
              </a:ext>
            </a:extLst>
          </p:cNvPr>
          <p:cNvCxnSpPr>
            <a:cxnSpLocks/>
          </p:cNvCxnSpPr>
          <p:nvPr/>
        </p:nvCxnSpPr>
        <p:spPr>
          <a:xfrm flipV="1">
            <a:off x="7747510" y="2136608"/>
            <a:ext cx="0" cy="136859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D99303E-46E2-54A7-81EE-5CA9BAA5EA6D}"/>
              </a:ext>
            </a:extLst>
          </p:cNvPr>
          <p:cNvSpPr/>
          <p:nvPr/>
        </p:nvSpPr>
        <p:spPr>
          <a:xfrm>
            <a:off x="5248656" y="2047376"/>
            <a:ext cx="2115309" cy="1368592"/>
          </a:xfrm>
          <a:prstGeom prst="roundRect">
            <a:avLst>
              <a:gd name="adj" fmla="val 3026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8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Envelope definition and peak recognition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2" y="1470463"/>
                <a:ext cx="4055466" cy="4747457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100" b="1" dirty="0">
                    <a:solidFill>
                      <a:srgbClr val="0070C0"/>
                    </a:solidFill>
                  </a:rPr>
                  <a:t>The aim of the analysis finding where a signal has active areas </a:t>
                </a:r>
                <a:r>
                  <a:rPr lang="en-US" sz="1100" dirty="0"/>
                  <a:t>using </a:t>
                </a:r>
                <a:r>
                  <a:rPr lang="en-US" sz="1100" b="1" dirty="0"/>
                  <a:t>RMS</a:t>
                </a:r>
                <a:r>
                  <a:rPr lang="en-US" sz="1100" dirty="0"/>
                  <a:t> </a:t>
                </a:r>
                <a:r>
                  <a:rPr lang="en-US" sz="1100" b="1" dirty="0"/>
                  <a:t>envelope: </a:t>
                </a:r>
                <a:endParaRPr lang="en-US" sz="1100" dirty="0"/>
              </a:p>
              <a:p>
                <a:pPr marL="0" indent="0">
                  <a:buNone/>
                </a:pPr>
                <a:endParaRPr lang="en-US" sz="11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𝑅𝑀𝑆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it-IT" sz="1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1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1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100" b="0" dirty="0"/>
              </a:p>
              <a:p>
                <a:pPr marL="0" indent="0">
                  <a:buNone/>
                </a:pPr>
                <a:r>
                  <a:rPr lang="en-US" sz="1100" dirty="0"/>
                  <a:t>The window length has been fixed empirically to N=30.</a:t>
                </a:r>
              </a:p>
              <a:p>
                <a:pPr marL="0" indent="0">
                  <a:buNone/>
                </a:pPr>
                <a:r>
                  <a:rPr lang="en-US" sz="1100" dirty="0"/>
                  <a:t>The </a:t>
                </a:r>
                <a:r>
                  <a:rPr lang="en-US" sz="1100" b="1" dirty="0"/>
                  <a:t>proposed</a:t>
                </a:r>
                <a:r>
                  <a:rPr lang="en-US" sz="1100" dirty="0"/>
                  <a:t> </a:t>
                </a:r>
                <a:r>
                  <a:rPr lang="en-US" sz="1100" b="1" dirty="0"/>
                  <a:t>analysis</a:t>
                </a:r>
                <a:r>
                  <a:rPr lang="en-US" sz="1100" dirty="0"/>
                  <a:t> pipeline is made </a:t>
                </a:r>
                <a:r>
                  <a:rPr lang="en-US" sz="1100" b="1" dirty="0"/>
                  <a:t>of 3 main steps 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050" i="1" dirty="0">
                    <a:solidFill>
                      <a:schemeClr val="bg1">
                        <a:lumMod val="50000"/>
                      </a:schemeClr>
                    </a:solidFill>
                  </a:rPr>
                  <a:t>signal has been windowed between 0.17 and 0.6 seconds.</a:t>
                </a:r>
                <a:r>
                  <a:rPr lang="en-US" sz="1050" i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1100" dirty="0"/>
                  <a:t>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100" b="1" dirty="0"/>
                  <a:t>Envelope derivative computing</a:t>
                </a:r>
                <a:r>
                  <a:rPr lang="en-US" sz="110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it-IT" sz="1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1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1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100" dirty="0"/>
              </a:p>
              <a:p>
                <a:pPr>
                  <a:buFont typeface="+mj-lt"/>
                  <a:buAutoNum type="arabicPeriod"/>
                </a:pPr>
                <a:r>
                  <a:rPr lang="en-GB" sz="1100" b="1" dirty="0"/>
                  <a:t>Derivative thresholding</a:t>
                </a:r>
                <a:r>
                  <a:rPr lang="en-GB" sz="1100" dirty="0"/>
                  <a:t> </a:t>
                </a:r>
                <a:r>
                  <a:rPr lang="en-US" sz="1100" dirty="0">
                    <a:sym typeface="Wingdings" panose="05000000000000000000" pitchFamily="2" charset="2"/>
                  </a:rPr>
                  <a:t> finding slope changes and defining logical maps of positive and negative derivative: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𝑢𝑝𝑝𝑒𝑟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0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1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𝑑𝐸𝑛𝑣</m:t>
                                            </m:r>
                                          </m:num>
                                          <m:den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=0.002 </m:t>
                            </m:r>
                          </m:e>
                          <m:e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𝑙𝑜𝑤𝑒𝑟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0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it-IT" sz="1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1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𝑑𝐸𝑛𝑣</m:t>
                                            </m:r>
                                          </m:num>
                                          <m:den>
                                            <m:r>
                                              <a:rPr lang="it-IT" sz="1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=50∗</m:t>
                            </m:r>
                            <m:sSub>
                              <m:sSubPr>
                                <m:ctrlP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it-IT" sz="1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GB" sz="10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GB" sz="1000" i="1" dirty="0">
                    <a:solidFill>
                      <a:schemeClr val="accent2"/>
                    </a:solidFill>
                  </a:rPr>
                  <a:t>NB: Asymmetric threshold</a:t>
                </a:r>
              </a:p>
              <a:p>
                <a:pPr>
                  <a:buFont typeface="+mj-lt"/>
                  <a:buAutoNum type="arabicPeriod" startAt="3"/>
                </a:pPr>
                <a:r>
                  <a:rPr lang="en-GB" sz="1100" b="1" dirty="0"/>
                  <a:t>Time thresholds of active areas definition</a:t>
                </a:r>
                <a:r>
                  <a:rPr lang="en-GB" sz="1100" dirty="0"/>
                  <a:t> </a:t>
                </a:r>
                <a:r>
                  <a:rPr lang="en-GB" sz="1100" dirty="0">
                    <a:sym typeface="Wingdings" panose="05000000000000000000" pitchFamily="2" charset="2"/>
                  </a:rPr>
                  <a:t> boundaries of maps are the begin and the end of active areas.</a:t>
                </a:r>
              </a:p>
              <a:p>
                <a:pPr marL="0" indent="0">
                  <a:buNone/>
                </a:pPr>
                <a:endParaRPr lang="en-GB" sz="1100" dirty="0"/>
              </a:p>
              <a:p>
                <a:pPr>
                  <a:buFont typeface="+mj-lt"/>
                  <a:buAutoNum type="arabicPeriod"/>
                </a:pPr>
                <a:endParaRPr lang="en-GB" sz="800" dirty="0"/>
              </a:p>
              <a:p>
                <a:pPr>
                  <a:buFont typeface="+mj-lt"/>
                  <a:buAutoNum type="arabicPeriod"/>
                </a:pPr>
                <a:endParaRPr lang="en-US" sz="300" dirty="0"/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2" y="1470463"/>
                <a:ext cx="4055466" cy="4747457"/>
              </a:xfrm>
              <a:blipFill>
                <a:blip r:embed="rId3"/>
                <a:stretch>
                  <a:fillRect t="-38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4509618" y="1452900"/>
            <a:ext cx="7531404" cy="46739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22699-FE47-E017-8785-EED4228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70857-D524-59C9-6644-4F08F357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SVM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AC8232-6495-C8A8-B88B-6168E965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6DA4163-FF8D-A6CE-421A-6B7D77DED7FE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A62933A-1498-FC27-785B-23A5795F66DF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CC4F6E-A70E-217E-BFD5-7E12C245B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6624" y="2406328"/>
            <a:ext cx="4239468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38A419C-D557-5600-12F1-9263B0440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1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BA69984-6B83-E830-C6F7-499AB238370D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F3CFCD4-DD7B-C4F7-0705-ECCB328E6B93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5C396E9-0B0F-5B58-6252-25B3D3730F6A}"/>
              </a:ext>
            </a:extLst>
          </p:cNvPr>
          <p:cNvSpPr/>
          <p:nvPr/>
        </p:nvSpPr>
        <p:spPr>
          <a:xfrm>
            <a:off x="6620177" y="1476606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SVM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24410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22CE9-AB12-CE15-BC18-EC2143DE9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026A9-87D3-805A-EC92-5378A1B4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72542B-D33A-2EF8-EE8D-10C91839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/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0DAA91-B97F-6CA5-E62C-0E1869E4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1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2C084-A97F-4042-84C3-368E6766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205A5-E61B-3C5C-4331-1095F2A3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218397"/>
            <a:ext cx="10207752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approach: Multinomial logistic regression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FDD971-B295-7D96-A796-905ACADF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42</a:t>
            </a:fld>
            <a:endParaRPr lang="en-US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E4CC7407-CB51-2E2B-D411-C30259D9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258442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Multinomial Logistic Regression (MLR) is a widely-used </a:t>
            </a:r>
            <a:r>
              <a:rPr lang="en-US" sz="1600" b="1" i="1" dirty="0"/>
              <a:t>supervised learning method </a:t>
            </a:r>
            <a:r>
              <a:rPr lang="en-US" sz="1600" dirty="0"/>
              <a:t>for multi-class classification problems.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The core concept of MLR is to </a:t>
            </a:r>
            <a:r>
              <a:rPr lang="en-US" sz="1600" b="1" i="1" dirty="0"/>
              <a:t>model the probabilities of each class as a function </a:t>
            </a:r>
            <a:r>
              <a:rPr lang="en-US" sz="1600" dirty="0"/>
              <a:t>of the input features using a </a:t>
            </a:r>
            <a:r>
              <a:rPr lang="en-US" sz="1600" b="1" i="1" dirty="0" err="1"/>
              <a:t>softmax</a:t>
            </a:r>
            <a:r>
              <a:rPr lang="en-US" sz="1600" dirty="0"/>
              <a:t> function, ensuring that the predicted probabilities sum to one.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Unlike binary logistic regression, </a:t>
            </a:r>
            <a:r>
              <a:rPr lang="en-US" sz="1600" b="1" i="1" dirty="0"/>
              <a:t>MLR generalizes to handle more than two categories </a:t>
            </a:r>
            <a:r>
              <a:rPr lang="en-US" sz="1600" dirty="0"/>
              <a:t>by estimating a separate set of coefficients for each class </a:t>
            </a:r>
            <a:r>
              <a:rPr lang="en-US" sz="1600" b="1" i="1" dirty="0"/>
              <a:t>relative to a baseline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MLR assumes a linear relationship between the input features and the </a:t>
            </a:r>
            <a:r>
              <a:rPr lang="en-US" sz="1600" b="1" i="1" dirty="0"/>
              <a:t>log odds </a:t>
            </a:r>
            <a:r>
              <a:rPr lang="en-US" sz="1600" dirty="0"/>
              <a:t>of the class probabilities, making it effective </a:t>
            </a:r>
            <a:r>
              <a:rPr lang="en-US" sz="1600" b="1" i="1" dirty="0"/>
              <a:t>for linearly separable datasets</a:t>
            </a:r>
            <a:r>
              <a:rPr lang="en-US" sz="16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885D558-3866-6004-BF81-E7D1F8F7BE6E}"/>
                  </a:ext>
                </a:extLst>
              </p:cNvPr>
              <p:cNvSpPr txBox="1"/>
              <p:nvPr/>
            </p:nvSpPr>
            <p:spPr>
              <a:xfrm>
                <a:off x="6675120" y="3984088"/>
                <a:ext cx="3059714" cy="70402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885D558-3866-6004-BF81-E7D1F8F7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3984088"/>
                <a:ext cx="3059714" cy="70402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DB90159-4BD3-27EA-EE78-6078AA8AE38F}"/>
                  </a:ext>
                </a:extLst>
              </p:cNvPr>
              <p:cNvSpPr txBox="1"/>
              <p:nvPr/>
            </p:nvSpPr>
            <p:spPr>
              <a:xfrm>
                <a:off x="6675120" y="5163241"/>
                <a:ext cx="5104120" cy="55511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𝑏𝑎𝑠𝑒𝑙𝑖𝑛𝑒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DB90159-4BD3-27EA-EE78-6078AA8A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5163241"/>
                <a:ext cx="5104120" cy="55511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A2FA356D-8255-7B37-7EC9-390BDD7F7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402" y="1401880"/>
            <a:ext cx="3406318" cy="24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9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56D45-E604-3B3F-6C7F-DE5711A55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82FBB6-2FC5-92E6-2F9E-C3AAB65D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GLM classifier V1 - whole feature set: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DDD284-9173-DDBD-4659-43723E5B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C4297E7-4EA0-243C-6387-773AE36DAFFF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1: whole feature 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5F5AE1-14F7-92B7-2845-E674568E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971" y="2233334"/>
            <a:ext cx="4233571" cy="363509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95F13E23-E1FB-F044-9FD1-E728E5F95B79}"/>
              </a:ext>
            </a:extLst>
          </p:cNvPr>
          <p:cNvGrpSpPr/>
          <p:nvPr/>
        </p:nvGrpSpPr>
        <p:grpSpPr>
          <a:xfrm>
            <a:off x="5453803" y="2357585"/>
            <a:ext cx="5554869" cy="2999322"/>
            <a:chOff x="5481235" y="2357585"/>
            <a:chExt cx="5554869" cy="299932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E5B96A1-66CA-64C7-2032-73C53AD3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81235" y="2357585"/>
              <a:ext cx="5554869" cy="2999322"/>
            </a:xfrm>
            <a:prstGeom prst="rect">
              <a:avLst/>
            </a:prstGeom>
          </p:spPr>
        </p:pic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F4F2557-2B21-6441-1005-93CC318C4444}"/>
                </a:ext>
              </a:extLst>
            </p:cNvPr>
            <p:cNvCxnSpPr>
              <a:cxnSpLocks/>
            </p:cNvCxnSpPr>
            <p:nvPr/>
          </p:nvCxnSpPr>
          <p:spPr>
            <a:xfrm>
              <a:off x="8475726" y="2633472"/>
              <a:ext cx="0" cy="2313432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8E2B7B-CAC9-3D80-43A3-179B8026C583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774AF56-310D-6913-1124-8BCCEFDD60B1}"/>
              </a:ext>
            </a:extLst>
          </p:cNvPr>
          <p:cNvSpPr/>
          <p:nvPr/>
        </p:nvSpPr>
        <p:spPr>
          <a:xfrm>
            <a:off x="5680710" y="2686050"/>
            <a:ext cx="1668020" cy="975360"/>
          </a:xfrm>
          <a:prstGeom prst="roundRect">
            <a:avLst>
              <a:gd name="adj" fmla="val 3026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3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F5BB-A4B4-6F03-8B6C-E010992A1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F073A-46C9-B42D-C021-FDFAC7F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GLM classifier V2 – subset of features: results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562896-5DD6-0683-843A-E7DE1A17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44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0EC9E2B-CC11-F494-3186-871060BDE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195" y="2515507"/>
            <a:ext cx="5307740" cy="286588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D6A89A5-1AEC-4FE6-B141-7B8CDE7C7898}"/>
              </a:ext>
            </a:extLst>
          </p:cNvPr>
          <p:cNvSpPr/>
          <p:nvPr/>
        </p:nvSpPr>
        <p:spPr>
          <a:xfrm>
            <a:off x="387339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features set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AE0C1B-2045-F322-AF17-4150EB26E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521" y="2213025"/>
            <a:ext cx="4280876" cy="36757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F385357-1B61-6B4C-D13A-446BEC3339A9}"/>
              </a:ext>
            </a:extLst>
          </p:cNvPr>
          <p:cNvSpPr/>
          <p:nvPr/>
        </p:nvSpPr>
        <p:spPr>
          <a:xfrm>
            <a:off x="4843274" y="5536253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</p:spTree>
    <p:extLst>
      <p:ext uri="{BB962C8B-B14F-4D97-AF65-F5344CB8AC3E}">
        <p14:creationId xmlns:p14="http://schemas.microsoft.com/office/powerpoint/2010/main" val="3456025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94995-C811-5671-F55B-FC00F4A6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08F8DB-DADB-7102-0846-4B1B8ABE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Tree classifiers: LOPOCV confusion matrix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0E6C41-A79E-1DB8-A5EF-D99E3636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C41C396-14E5-5630-B422-DB4D2F2C15D8}"/>
              </a:ext>
            </a:extLst>
          </p:cNvPr>
          <p:cNvSpPr/>
          <p:nvPr/>
        </p:nvSpPr>
        <p:spPr>
          <a:xfrm>
            <a:off x="603587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1: whole feature set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0506E30-AE7B-D40D-3FCD-9CF513EC757A}"/>
              </a:ext>
            </a:extLst>
          </p:cNvPr>
          <p:cNvSpPr/>
          <p:nvPr/>
        </p:nvSpPr>
        <p:spPr>
          <a:xfrm>
            <a:off x="6620178" y="1476606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5988BF-AB46-328C-0D87-D00E0080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9573" y="2406328"/>
            <a:ext cx="4233571" cy="36350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CCD83E9-9966-2E5B-DA1A-01DABD7D6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70" y="2406328"/>
            <a:ext cx="4233571" cy="363509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8979AA2-DE05-6506-B299-84F43D289297}"/>
              </a:ext>
            </a:extLst>
          </p:cNvPr>
          <p:cNvSpPr/>
          <p:nvPr/>
        </p:nvSpPr>
        <p:spPr>
          <a:xfrm>
            <a:off x="4843272" y="5536254"/>
            <a:ext cx="2505456" cy="761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Of 847 signals: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663 are ineffective (</a:t>
            </a:r>
            <a:r>
              <a:rPr lang="en-US" sz="1050" dirty="0">
                <a:solidFill>
                  <a:srgbClr val="0070C0"/>
                </a:solidFill>
              </a:rPr>
              <a:t>MAP A</a:t>
            </a:r>
            <a:r>
              <a:rPr lang="en-US" sz="1050" dirty="0"/>
              <a:t>, 78.28%);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94 are effective (</a:t>
            </a:r>
            <a:r>
              <a:rPr lang="en-US" sz="1050" dirty="0">
                <a:solidFill>
                  <a:srgbClr val="00B050"/>
                </a:solidFill>
              </a:rPr>
              <a:t>MAP B</a:t>
            </a:r>
            <a:r>
              <a:rPr lang="en-US" sz="1050" dirty="0"/>
              <a:t>, 11.1%);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90 are dangerous (</a:t>
            </a:r>
            <a:r>
              <a:rPr lang="en-US" sz="1050" dirty="0">
                <a:solidFill>
                  <a:srgbClr val="C00000"/>
                </a:solidFill>
              </a:rPr>
              <a:t>MAP C</a:t>
            </a:r>
            <a:r>
              <a:rPr lang="en-US" sz="1050" dirty="0"/>
              <a:t>, 10.63%);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BCB6FD7-107C-26AC-DF33-A70DAB779B9E}"/>
              </a:ext>
            </a:extLst>
          </p:cNvPr>
          <p:cNvCxnSpPr/>
          <p:nvPr/>
        </p:nvCxnSpPr>
        <p:spPr>
          <a:xfrm>
            <a:off x="6096000" y="1548454"/>
            <a:ext cx="0" cy="3987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AC2A53F-5BF8-A8BF-29E7-8E91C53416DF}"/>
              </a:ext>
            </a:extLst>
          </p:cNvPr>
          <p:cNvSpPr/>
          <p:nvPr/>
        </p:nvSpPr>
        <p:spPr>
          <a:xfrm>
            <a:off x="6620176" y="1488661"/>
            <a:ext cx="4968237" cy="585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MLR 2: relevant feature subset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DD1437A-3EC5-DA3A-8654-067F61893212}"/>
              </a:ext>
            </a:extLst>
          </p:cNvPr>
          <p:cNvSpPr/>
          <p:nvPr/>
        </p:nvSpPr>
        <p:spPr>
          <a:xfrm>
            <a:off x="5242516" y="3035650"/>
            <a:ext cx="1799845" cy="652430"/>
          </a:xfrm>
          <a:prstGeom prst="roundRect">
            <a:avLst>
              <a:gd name="adj" fmla="val 66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99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100" dirty="0"/>
              <a:t>GLM classifier </a:t>
            </a:r>
            <a:r>
              <a:rPr lang="en-GB" sz="1100" b="1" dirty="0"/>
              <a:t>acts similarly to the improved knowledge-based classifier</a:t>
            </a:r>
            <a:endParaRPr lang="en-GB" sz="11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63426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5688-1B4D-06FB-AB4A-DD721FB4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6AF88A-AF88-FC88-5E27-EC370D27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E2A3FA-08EA-E00A-0B9E-C991C8A7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/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/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8AC289-8D98-4B32-9ABD-5B9221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88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Best models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D73F4D2-601C-0517-F16D-BBAD2D5B0723}"/>
              </a:ext>
            </a:extLst>
          </p:cNvPr>
          <p:cNvSpPr/>
          <p:nvPr/>
        </p:nvSpPr>
        <p:spPr>
          <a:xfrm>
            <a:off x="3204667" y="1548047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Tree 2: relevant feature subset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55A0C2-44DB-D3B9-C32B-8E5B6B4D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8185" y="2179343"/>
            <a:ext cx="2954842" cy="24818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01" y="2194765"/>
            <a:ext cx="2954842" cy="253713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370595" y="1553475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KB V2: peaks thresholds and position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3E7F811-5452-3B8D-6FB0-5977B8DF4A35}"/>
              </a:ext>
            </a:extLst>
          </p:cNvPr>
          <p:cNvSpPr/>
          <p:nvPr/>
        </p:nvSpPr>
        <p:spPr>
          <a:xfrm>
            <a:off x="6183062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SVM 2: relevant feature subset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01240F-ADB4-AE2E-C6C5-4BC7DEAD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774" y="2194765"/>
            <a:ext cx="2894454" cy="2481824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AF115B4-0739-A736-4349-8518DAFE31D0}"/>
              </a:ext>
            </a:extLst>
          </p:cNvPr>
          <p:cNvSpPr/>
          <p:nvPr/>
        </p:nvSpPr>
        <p:spPr>
          <a:xfrm>
            <a:off x="6678427" y="2613987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440F90F1-953A-4EF5-704C-DC0748EC3CD7}"/>
              </a:ext>
            </a:extLst>
          </p:cNvPr>
          <p:cNvSpPr/>
          <p:nvPr/>
        </p:nvSpPr>
        <p:spPr>
          <a:xfrm>
            <a:off x="3646470" y="260390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247A211-465C-4DE1-3DA0-FEF3696105EA}"/>
              </a:ext>
            </a:extLst>
          </p:cNvPr>
          <p:cNvSpPr/>
          <p:nvPr/>
        </p:nvSpPr>
        <p:spPr>
          <a:xfrm>
            <a:off x="1384531" y="3258532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20F23FF-52D7-5DBD-458C-3B977BEE6971}"/>
              </a:ext>
            </a:extLst>
          </p:cNvPr>
          <p:cNvSpPr/>
          <p:nvPr/>
        </p:nvSpPr>
        <p:spPr>
          <a:xfrm>
            <a:off x="4884385" y="3835273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8A19BB2-1AD7-16F3-3297-490F5615642C}"/>
              </a:ext>
            </a:extLst>
          </p:cNvPr>
          <p:cNvSpPr/>
          <p:nvPr/>
        </p:nvSpPr>
        <p:spPr>
          <a:xfrm>
            <a:off x="7296147" y="321279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CBD251FB-1E03-CD53-CD4C-9EB9753ACC00}"/>
              </a:ext>
            </a:extLst>
          </p:cNvPr>
          <p:cNvSpPr/>
          <p:nvPr/>
        </p:nvSpPr>
        <p:spPr>
          <a:xfrm>
            <a:off x="2012331" y="3893406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72CB3441-792D-5A23-CA46-349971EE6D91}"/>
              </a:ext>
            </a:extLst>
          </p:cNvPr>
          <p:cNvSpPr/>
          <p:nvPr/>
        </p:nvSpPr>
        <p:spPr>
          <a:xfrm>
            <a:off x="761736" y="2613987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A5D7C642-CE51-6CCD-B1C4-8C2CE91E172B}"/>
              </a:ext>
            </a:extLst>
          </p:cNvPr>
          <p:cNvSpPr/>
          <p:nvPr/>
        </p:nvSpPr>
        <p:spPr>
          <a:xfrm>
            <a:off x="7891358" y="3840794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84F202D-79A7-8954-0398-07EE84BD65D0}"/>
              </a:ext>
            </a:extLst>
          </p:cNvPr>
          <p:cNvSpPr/>
          <p:nvPr/>
        </p:nvSpPr>
        <p:spPr>
          <a:xfrm>
            <a:off x="4299191" y="3214972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28804" r="8649" b="19837"/>
          <a:stretch/>
        </p:blipFill>
        <p:spPr>
          <a:xfrm>
            <a:off x="356689" y="4784646"/>
            <a:ext cx="2545080" cy="110505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34D645-2CB1-ED5D-EEFE-3F358F5AD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28784" r="-89" b="18988"/>
          <a:stretch/>
        </p:blipFill>
        <p:spPr>
          <a:xfrm>
            <a:off x="3104040" y="4785804"/>
            <a:ext cx="2545080" cy="110505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7F63BE-EAD3-73A9-471D-D958B5610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r="10829" b="20425"/>
          <a:stretch/>
        </p:blipFill>
        <p:spPr>
          <a:xfrm>
            <a:off x="6183062" y="4807372"/>
            <a:ext cx="2545081" cy="1072953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9120539" y="154825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MLR 2: relevant feature subset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263" y="2194765"/>
            <a:ext cx="2890429" cy="2481824"/>
          </a:xfrm>
          <a:prstGeom prst="rect">
            <a:avLst/>
          </a:prstGeom>
        </p:spPr>
      </p:pic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FEBF62F9-23A1-9A8B-93C9-F3CD57393E82}"/>
              </a:ext>
            </a:extLst>
          </p:cNvPr>
          <p:cNvSpPr/>
          <p:nvPr/>
        </p:nvSpPr>
        <p:spPr>
          <a:xfrm>
            <a:off x="9616541" y="2613986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01D3C1C-B9BF-4CD0-0C94-BD5B1A43D468}"/>
              </a:ext>
            </a:extLst>
          </p:cNvPr>
          <p:cNvSpPr/>
          <p:nvPr/>
        </p:nvSpPr>
        <p:spPr>
          <a:xfrm>
            <a:off x="10236268" y="3212799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9F33D91F-45E1-C798-3D43-7C3EE7A585CC}"/>
              </a:ext>
            </a:extLst>
          </p:cNvPr>
          <p:cNvSpPr/>
          <p:nvPr/>
        </p:nvSpPr>
        <p:spPr>
          <a:xfrm>
            <a:off x="10859315" y="3840793"/>
            <a:ext cx="452456" cy="3744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4" r="18540" b="18916"/>
          <a:stretch/>
        </p:blipFill>
        <p:spPr>
          <a:xfrm>
            <a:off x="9179535" y="4758690"/>
            <a:ext cx="2542962" cy="11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2" grpId="0" animBg="1"/>
      <p:bldP spid="43" grpId="0" animBg="1"/>
      <p:bldP spid="4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2A713-4AA0-C40E-74CD-288B4DF1D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9FFE18-D6E6-CDE8-9982-BE4A5AFC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Take home messages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233759-413A-5333-BCCE-32D14113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48</a:t>
            </a:fld>
            <a:endParaRPr lang="en-US" dirty="0"/>
          </a:p>
        </p:txBody>
      </p:sp>
      <p:sp>
        <p:nvSpPr>
          <p:cNvPr id="15" name="Segnaposto contenuto 5">
            <a:extLst>
              <a:ext uri="{FF2B5EF4-FFF2-40B4-BE49-F238E27FC236}">
                <a16:creationId xmlns:a16="http://schemas.microsoft.com/office/drawing/2014/main" id="{3DB4FAFF-5631-09A2-2BBF-EFD67F5F4D56}"/>
              </a:ext>
            </a:extLst>
          </p:cNvPr>
          <p:cNvSpPr txBox="1">
            <a:spLocks/>
          </p:cNvSpPr>
          <p:nvPr/>
        </p:nvSpPr>
        <p:spPr>
          <a:xfrm>
            <a:off x="335280" y="1658226"/>
            <a:ext cx="3816096" cy="455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Take home messages:</a:t>
            </a:r>
          </a:p>
          <a:p>
            <a:r>
              <a:rPr lang="en-US" sz="1400" dirty="0"/>
              <a:t>GLM is the best classifier for effective signals (MAP B) and dangerous signals (MAP C), but:</a:t>
            </a:r>
          </a:p>
          <a:p>
            <a:pPr lvl="1"/>
            <a:r>
              <a:rPr lang="en-US" sz="1100" dirty="0"/>
              <a:t>higher misclassification of ineffective signals into effective ones</a:t>
            </a:r>
          </a:p>
          <a:p>
            <a:pPr lvl="1"/>
            <a:r>
              <a:rPr lang="en-US" sz="1100" dirty="0"/>
              <a:t>Higher misclassification of dangerous signals into ineffective (MAP A) ones</a:t>
            </a:r>
          </a:p>
          <a:p>
            <a:r>
              <a:rPr lang="en-US" sz="1400" dirty="0"/>
              <a:t>SVM reaches the highest weighted f1-score overall, comparing with the ne obtained from other similar studies </a:t>
            </a:r>
            <a:r>
              <a:rPr lang="en-US" sz="1100" i="1" dirty="0"/>
              <a:t>(</a:t>
            </a:r>
            <a:r>
              <a:rPr lang="en-US" sz="1100" i="1" dirty="0" err="1"/>
              <a:t>Baldazzi</a:t>
            </a:r>
            <a:r>
              <a:rPr lang="en-US" sz="1100" i="1" dirty="0"/>
              <a:t> et al, 2023)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08E21AD-8B6A-9D3F-AF8F-5B37782E3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8051" y="1839114"/>
            <a:ext cx="2890429" cy="248182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592653F-002F-9C06-7014-F0B3AB24F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4" r="18540" b="18916"/>
          <a:stretch/>
        </p:blipFill>
        <p:spPr>
          <a:xfrm>
            <a:off x="5095518" y="4320938"/>
            <a:ext cx="2542962" cy="110505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CC073B9-53C7-D23C-5082-17A7B3216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346" y="1839114"/>
            <a:ext cx="2894454" cy="248182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C5021A5-C1A5-ABCC-709D-FB7B9B6D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r="10829" b="20425"/>
          <a:stretch/>
        </p:blipFill>
        <p:spPr>
          <a:xfrm>
            <a:off x="8610600" y="4353038"/>
            <a:ext cx="2545081" cy="1072953"/>
          </a:xfrm>
          <a:prstGeom prst="rect">
            <a:avLst/>
          </a:prstGeom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81991401-1114-77E6-0501-CE6F17135088}"/>
              </a:ext>
            </a:extLst>
          </p:cNvPr>
          <p:cNvSpPr/>
          <p:nvPr/>
        </p:nvSpPr>
        <p:spPr>
          <a:xfrm>
            <a:off x="8651261" y="1454663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SVM 2: relevant feature subset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D772892-DEC7-328A-4065-57E5DEC62572}"/>
              </a:ext>
            </a:extLst>
          </p:cNvPr>
          <p:cNvSpPr/>
          <p:nvPr/>
        </p:nvSpPr>
        <p:spPr>
          <a:xfrm>
            <a:off x="5036060" y="1454663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MLR 2: relevant feature subset</a:t>
            </a:r>
          </a:p>
        </p:txBody>
      </p:sp>
    </p:spTree>
    <p:extLst>
      <p:ext uri="{BB962C8B-B14F-4D97-AF65-F5344CB8AC3E}">
        <p14:creationId xmlns:p14="http://schemas.microsoft.com/office/powerpoint/2010/main" val="2326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BF797-7F71-9808-9196-9071CCED2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BED34-2CA4-5439-4145-0B6B955E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64C2D7-0D8D-8049-3128-9859B061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D0462C-7A97-B5CF-AF03-33F8D43F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5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3A40A-FD24-44A4-2CBD-224A0602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ED1B18-CB31-6C75-787A-C9F2B9C1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The over-detecting problem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2AA70E-2D2B-4E06-7C27-2048682D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DD23601-B6DA-4B15-F17E-6F52412D7CA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C68FDF-8DB9-FEB6-9F33-227755DF9D1B}"/>
              </a:ext>
            </a:extLst>
          </p:cNvPr>
          <p:cNvSpPr txBox="1"/>
          <p:nvPr/>
        </p:nvSpPr>
        <p:spPr>
          <a:xfrm>
            <a:off x="378460" y="1458252"/>
            <a:ext cx="53136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This pipeline has a peculiarity: </a:t>
            </a:r>
            <a:r>
              <a:rPr lang="en-US" sz="1400" b="1" dirty="0"/>
              <a:t>active areas are found in superabundance</a:t>
            </a:r>
            <a:r>
              <a:rPr lang="en-US" sz="1400" dirty="0"/>
              <a:t>. In fact: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sensibility of the upper threshold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even noise could be detected as peak </a:t>
            </a:r>
            <a:r>
              <a:rPr lang="en-US" sz="1400" dirty="0">
                <a:sym typeface="Wingdings" panose="05000000000000000000" pitchFamily="2" charset="2"/>
              </a:rPr>
              <a:t> even noise can be seen as “active area”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“</a:t>
            </a:r>
            <a:r>
              <a:rPr lang="en-US" sz="1400" b="1" dirty="0"/>
              <a:t>the higher, the better</a:t>
            </a:r>
            <a:r>
              <a:rPr lang="en-US" sz="1400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 A </a:t>
            </a:r>
            <a:r>
              <a:rPr lang="en-US" sz="1400" b="1" dirty="0"/>
              <a:t>decisional</a:t>
            </a:r>
            <a:r>
              <a:rPr lang="en-US" sz="1400" dirty="0"/>
              <a:t> </a:t>
            </a:r>
            <a:r>
              <a:rPr lang="en-US" sz="1400" b="1" dirty="0"/>
              <a:t>rule</a:t>
            </a:r>
            <a:r>
              <a:rPr lang="en-US" sz="1400" dirty="0"/>
              <a:t> is necessary. 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True active areas are the ones associated to peaks higher than K=2.5 times the standard deviation of the signal.</a:t>
            </a:r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BBC0929-24C2-2866-E1EB-8198B23E8857}"/>
              </a:ext>
            </a:extLst>
          </p:cNvPr>
          <p:cNvGrpSpPr/>
          <p:nvPr/>
        </p:nvGrpSpPr>
        <p:grpSpPr>
          <a:xfrm>
            <a:off x="5580491" y="1720087"/>
            <a:ext cx="6029056" cy="3957218"/>
            <a:chOff x="6773241" y="1649097"/>
            <a:chExt cx="4872883" cy="293234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3C15715-913A-9B65-7BDC-9D075796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36" t="53124" r="9351" b="-1"/>
            <a:stretch/>
          </p:blipFill>
          <p:spPr>
            <a:xfrm>
              <a:off x="6773241" y="1753994"/>
              <a:ext cx="4782645" cy="2827449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57888BE-0B82-B079-3F0D-1FD780E6EA05}"/>
                </a:ext>
              </a:extLst>
            </p:cNvPr>
            <p:cNvSpPr/>
            <p:nvPr/>
          </p:nvSpPr>
          <p:spPr>
            <a:xfrm>
              <a:off x="8337689" y="1767268"/>
              <a:ext cx="2099090" cy="1490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3F517CB-96CD-D4B4-F685-BC786E8A7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7005130" y="1649097"/>
              <a:ext cx="4640994" cy="209796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74C8FA9B-672A-00D2-6DF2-B22AFA19AF13}"/>
              </a:ext>
            </a:extLst>
          </p:cNvPr>
          <p:cNvGrpSpPr/>
          <p:nvPr/>
        </p:nvGrpSpPr>
        <p:grpSpPr>
          <a:xfrm>
            <a:off x="5692140" y="1720087"/>
            <a:ext cx="6121400" cy="3808616"/>
            <a:chOff x="269748" y="2697378"/>
            <a:chExt cx="6121400" cy="3808616"/>
          </a:xfrm>
        </p:grpSpPr>
        <p:pic>
          <p:nvPicPr>
            <p:cNvPr id="14" name="Immagine 13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F1A6ADE2-1D2F-5682-B304-2210E371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E679A25-8713-0A75-9434-C3776BB02933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51CA7D93-51F1-BBCC-F650-D41AFDD4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7728466B-9061-F9DD-F483-8D57343CE588}"/>
              </a:ext>
            </a:extLst>
          </p:cNvPr>
          <p:cNvSpPr/>
          <p:nvPr/>
        </p:nvSpPr>
        <p:spPr>
          <a:xfrm>
            <a:off x="6096000" y="5476811"/>
            <a:ext cx="2142744" cy="21639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After time thresholds cleaning</a:t>
            </a:r>
          </a:p>
        </p:txBody>
      </p:sp>
    </p:spTree>
    <p:extLst>
      <p:ext uri="{BB962C8B-B14F-4D97-AF65-F5344CB8AC3E}">
        <p14:creationId xmlns:p14="http://schemas.microsoft.com/office/powerpoint/2010/main" val="387743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C42E-B3F9-7085-3A17-1D4A3E23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B4A24-0362-9A0A-4F25-F76198F9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83974A-357A-D08B-CF0E-158FCE0A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50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62870FB-CABF-5F84-DCB0-D0F2D803181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33812C-70C8-F3C3-528B-A6C3FF399B2F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B9A24BF-5BB6-5586-15E3-C796B78B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487288"/>
            <a:ext cx="11567160" cy="4792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Three feature extraction pipelines </a:t>
            </a:r>
            <a:r>
              <a:rPr lang="en-US" sz="1200" dirty="0"/>
              <a:t>based on envelope analysis, template matching and STFT have proposed:</a:t>
            </a:r>
          </a:p>
          <a:p>
            <a:r>
              <a:rPr lang="en-US" sz="1200" dirty="0"/>
              <a:t>Envelope features provides information on active areas of the signal</a:t>
            </a:r>
          </a:p>
          <a:p>
            <a:r>
              <a:rPr lang="en-US" sz="1200" dirty="0"/>
              <a:t>Template matching features provides information on signal morphology</a:t>
            </a:r>
          </a:p>
          <a:p>
            <a:r>
              <a:rPr lang="en-US" sz="1200" dirty="0"/>
              <a:t>STFT features provides information on average power across different frequency intervals and between active areas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Then, </a:t>
            </a:r>
            <a:r>
              <a:rPr lang="en-US" sz="1200" b="1" dirty="0"/>
              <a:t>a total of 9 models have been evaluated</a:t>
            </a:r>
            <a:r>
              <a:rPr lang="en-US" sz="1200" dirty="0"/>
              <a:t>:</a:t>
            </a:r>
          </a:p>
          <a:p>
            <a:r>
              <a:rPr lang="en-US" sz="1200" dirty="0"/>
              <a:t>An </a:t>
            </a:r>
            <a:r>
              <a:rPr lang="en-US" sz="1200" b="1" dirty="0"/>
              <a:t>improved</a:t>
            </a:r>
            <a:r>
              <a:rPr lang="en-US" sz="1200" dirty="0"/>
              <a:t> </a:t>
            </a:r>
            <a:r>
              <a:rPr lang="en-US" sz="1200" b="1" dirty="0"/>
              <a:t>Knowledge</a:t>
            </a:r>
            <a:r>
              <a:rPr lang="en-US" sz="1200" dirty="0"/>
              <a:t> </a:t>
            </a:r>
            <a:r>
              <a:rPr lang="en-US" sz="1200" b="1" dirty="0"/>
              <a:t>based</a:t>
            </a:r>
            <a:r>
              <a:rPr lang="en-US" sz="1200" dirty="0"/>
              <a:t> model based on envelope features</a:t>
            </a:r>
          </a:p>
          <a:p>
            <a:r>
              <a:rPr lang="en-US" sz="1200" dirty="0"/>
              <a:t>A </a:t>
            </a:r>
            <a:r>
              <a:rPr lang="en-US" sz="1200" b="1" dirty="0"/>
              <a:t>decision</a:t>
            </a:r>
            <a:r>
              <a:rPr lang="en-US" sz="1200" dirty="0"/>
              <a:t> </a:t>
            </a:r>
            <a:r>
              <a:rPr lang="en-US" sz="1200" b="1" dirty="0"/>
              <a:t>tree</a:t>
            </a:r>
            <a:r>
              <a:rPr lang="en-US" sz="1200" dirty="0"/>
              <a:t> (Leave One Patient Out Cross Validation) trained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A </a:t>
            </a:r>
            <a:r>
              <a:rPr lang="en-US" sz="1200" b="1" dirty="0"/>
              <a:t>decision</a:t>
            </a:r>
            <a:r>
              <a:rPr lang="en-US" sz="1200" dirty="0"/>
              <a:t> </a:t>
            </a:r>
            <a:r>
              <a:rPr lang="en-US" sz="1200" b="1" dirty="0"/>
              <a:t>tree</a:t>
            </a:r>
            <a:r>
              <a:rPr lang="en-US" sz="1200" dirty="0"/>
              <a:t> (LOPOCV) trained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3 </a:t>
            </a:r>
            <a:r>
              <a:rPr lang="en-US" sz="1200" b="1" dirty="0"/>
              <a:t>SVM</a:t>
            </a:r>
            <a:r>
              <a:rPr lang="en-US" sz="1200" dirty="0"/>
              <a:t> models with </a:t>
            </a:r>
            <a:r>
              <a:rPr lang="en-US" sz="1200" b="1" dirty="0"/>
              <a:t>different</a:t>
            </a:r>
            <a:r>
              <a:rPr lang="en-US" sz="1200" dirty="0"/>
              <a:t> </a:t>
            </a:r>
            <a:r>
              <a:rPr lang="en-US" sz="1200" b="1" dirty="0"/>
              <a:t>kernel</a:t>
            </a:r>
            <a:r>
              <a:rPr lang="en-US" sz="1200" dirty="0"/>
              <a:t> (LOPOCV) definition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 </a:t>
            </a:r>
          </a:p>
          <a:p>
            <a:r>
              <a:rPr lang="en-US" sz="1200" dirty="0"/>
              <a:t>A </a:t>
            </a:r>
            <a:r>
              <a:rPr lang="en-US" sz="1200" b="1" dirty="0"/>
              <a:t>gaussian</a:t>
            </a:r>
            <a:r>
              <a:rPr lang="en-US" sz="1200" dirty="0"/>
              <a:t> </a:t>
            </a:r>
            <a:r>
              <a:rPr lang="en-US" sz="1200" b="1" dirty="0"/>
              <a:t>kernel</a:t>
            </a:r>
            <a:r>
              <a:rPr lang="en-US" sz="1200" dirty="0"/>
              <a:t> </a:t>
            </a:r>
            <a:r>
              <a:rPr lang="en-US" sz="1200" b="1" dirty="0"/>
              <a:t>SVM</a:t>
            </a:r>
            <a:r>
              <a:rPr lang="en-US" sz="1200" dirty="0"/>
              <a:t> (LOPOCV)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Multinomial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 (LOPOCV) trained onto the </a:t>
            </a:r>
            <a:r>
              <a:rPr lang="en-US" sz="1200" b="1" dirty="0"/>
              <a:t>whole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r>
              <a:rPr lang="en-US" sz="1200" dirty="0"/>
              <a:t>Multinomial </a:t>
            </a:r>
            <a:r>
              <a:rPr lang="en-US" sz="1200" b="1" dirty="0"/>
              <a:t>logistic</a:t>
            </a:r>
            <a:r>
              <a:rPr lang="en-US" sz="1200" dirty="0"/>
              <a:t> </a:t>
            </a:r>
            <a:r>
              <a:rPr lang="en-US" sz="1200" b="1" dirty="0"/>
              <a:t>regression</a:t>
            </a:r>
            <a:r>
              <a:rPr lang="en-US" sz="1200" dirty="0"/>
              <a:t> (LOPOCV) trained onto an </a:t>
            </a:r>
            <a:r>
              <a:rPr lang="en-US" sz="1200" b="1" dirty="0"/>
              <a:t>optimized</a:t>
            </a:r>
            <a:r>
              <a:rPr lang="en-US" sz="1200" dirty="0"/>
              <a:t> </a:t>
            </a:r>
            <a:r>
              <a:rPr lang="en-US" sz="1200" b="1" dirty="0"/>
              <a:t>feature</a:t>
            </a:r>
            <a:r>
              <a:rPr lang="en-US" sz="1200" dirty="0"/>
              <a:t> set</a:t>
            </a:r>
          </a:p>
          <a:p>
            <a:pPr marL="0" indent="0">
              <a:buNone/>
            </a:pPr>
            <a:r>
              <a:rPr lang="en-US" sz="1200" b="1" dirty="0"/>
              <a:t>Results</a:t>
            </a:r>
            <a:r>
              <a:rPr lang="en-US" sz="1200" dirty="0"/>
              <a:t> are encouraging, </a:t>
            </a:r>
            <a:r>
              <a:rPr lang="en-US" sz="1200" b="1" dirty="0"/>
              <a:t>MLR</a:t>
            </a:r>
            <a:r>
              <a:rPr lang="en-US" sz="1200" dirty="0"/>
              <a:t> model reaches the </a:t>
            </a:r>
            <a:r>
              <a:rPr lang="en-US" sz="1200" b="1" dirty="0"/>
              <a:t>highest</a:t>
            </a:r>
            <a:r>
              <a:rPr lang="en-US" sz="1200" dirty="0"/>
              <a:t> </a:t>
            </a:r>
            <a:r>
              <a:rPr lang="en-US" sz="1200" b="1" dirty="0"/>
              <a:t>precision</a:t>
            </a:r>
            <a:r>
              <a:rPr lang="en-US" sz="1200" dirty="0"/>
              <a:t> for MAP </a:t>
            </a:r>
            <a:r>
              <a:rPr lang="en-US" sz="1200" b="1" dirty="0"/>
              <a:t>B</a:t>
            </a:r>
            <a:r>
              <a:rPr lang="en-US" sz="1200" dirty="0"/>
              <a:t> and MAP </a:t>
            </a:r>
            <a:r>
              <a:rPr lang="en-US" sz="1200" b="1" dirty="0"/>
              <a:t>C</a:t>
            </a:r>
            <a:r>
              <a:rPr lang="en-US" sz="1200" dirty="0"/>
              <a:t> but has overall </a:t>
            </a:r>
            <a:r>
              <a:rPr lang="en-US" sz="1200" b="1" dirty="0"/>
              <a:t>performances</a:t>
            </a:r>
            <a:r>
              <a:rPr lang="en-US" sz="1200" dirty="0"/>
              <a:t> </a:t>
            </a:r>
            <a:r>
              <a:rPr lang="en-US" sz="1200" b="1" dirty="0"/>
              <a:t>similar</a:t>
            </a:r>
            <a:r>
              <a:rPr lang="en-US" sz="1200" dirty="0"/>
              <a:t> to the </a:t>
            </a:r>
            <a:r>
              <a:rPr lang="en-US" sz="1200" b="1" dirty="0"/>
              <a:t>knowledge-based</a:t>
            </a:r>
            <a:r>
              <a:rPr lang="en-US" sz="1200" dirty="0"/>
              <a:t> classifier . </a:t>
            </a:r>
            <a:r>
              <a:rPr lang="en-US" sz="1200" b="1" dirty="0"/>
              <a:t>Gaussian kernel SVM model</a:t>
            </a:r>
            <a:r>
              <a:rPr lang="en-US" sz="1200" dirty="0"/>
              <a:t>, defined onto a </a:t>
            </a:r>
            <a:r>
              <a:rPr lang="en-US" sz="1200" b="1" dirty="0"/>
              <a:t>reduced</a:t>
            </a:r>
            <a:r>
              <a:rPr lang="en-US" sz="1200" dirty="0"/>
              <a:t> set of </a:t>
            </a:r>
            <a:r>
              <a:rPr lang="en-US" sz="1200" b="1" dirty="0"/>
              <a:t>feature</a:t>
            </a:r>
            <a:r>
              <a:rPr lang="en-US" sz="1200" dirty="0"/>
              <a:t>, has the best overall performance, reaching </a:t>
            </a:r>
            <a:r>
              <a:rPr lang="en-US" sz="1200" b="1" dirty="0"/>
              <a:t>a weighted f1-score of 0.82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r>
              <a:rPr lang="en-US" sz="1200" dirty="0"/>
              <a:t>It has been shown that envelope-based features are the most relevant ones, confirmed by both the feature importance analysis and SHAP plots. Secondly, even Template matching features and STFT based ones plays a certain role into cases classification, with the TM ones more relevant then STFT ones, which are discharged by SVM models.</a:t>
            </a:r>
          </a:p>
        </p:txBody>
      </p:sp>
    </p:spTree>
    <p:extLst>
      <p:ext uri="{BB962C8B-B14F-4D97-AF65-F5344CB8AC3E}">
        <p14:creationId xmlns:p14="http://schemas.microsoft.com/office/powerpoint/2010/main" val="3793055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39F2AC-881A-99CE-59CF-06758D09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C39-9E71-5F53-8BD6-732F0DD2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classifier: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AF4CD7-B574-89C6-81E6-4B81C57C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51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327754B-CD77-D752-72FD-2ED12C788075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EAD7E10F-91C1-5B23-0687-7AA780651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26" y="1594691"/>
            <a:ext cx="10515600" cy="16045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For each roving trace: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Divide the trace in three regions (Atrial: t&lt;0.38s, His: 0.38&lt;t&lt;0.42 and Ventricular: 0.42&lt;t&lt;0.6);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Compute the absolute value of each region and find the maximum;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Then, apply the following rules:</a:t>
            </a:r>
          </a:p>
          <a:p>
            <a:pPr marL="0" indent="0">
              <a:buNone/>
            </a:pPr>
            <a:endParaRPr lang="en-US" sz="9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4A288231-AE79-4B33-BB8F-91752C3B7472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265049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06EB1EFB-9DB0-7EA8-E10C-0C0E715CF237}"/>
              </a:ext>
            </a:extLst>
          </p:cNvPr>
          <p:cNvSpPr/>
          <p:nvPr/>
        </p:nvSpPr>
        <p:spPr>
          <a:xfrm>
            <a:off x="602600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V0: atrial peak thresholding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FE321A02-90A4-1461-868E-CAD2B8C3D56C}"/>
              </a:ext>
            </a:extLst>
          </p:cNvPr>
          <p:cNvSpPr/>
          <p:nvPr/>
        </p:nvSpPr>
        <p:spPr>
          <a:xfrm>
            <a:off x="6621164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V1: atrial/ventricular ratio (Th: 05)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CB210B39-DDE2-DFF0-63F5-EA94F26D1648}"/>
              </a:ext>
            </a:extLst>
          </p:cNvPr>
          <p:cNvGrpSpPr/>
          <p:nvPr/>
        </p:nvGrpSpPr>
        <p:grpSpPr>
          <a:xfrm>
            <a:off x="626567" y="4268126"/>
            <a:ext cx="5082959" cy="2005913"/>
            <a:chOff x="797290" y="4256926"/>
            <a:chExt cx="5082959" cy="2005913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ADC9EF7-0EA0-46A8-7CDA-3A767505973C}"/>
                </a:ext>
              </a:extLst>
            </p:cNvPr>
            <p:cNvSpPr/>
            <p:nvPr/>
          </p:nvSpPr>
          <p:spPr>
            <a:xfrm>
              <a:off x="797290" y="4282395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His Peak above threshold? 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EB37168A-8066-6F78-7F16-9FB0E8AD87C9}"/>
                </a:ext>
              </a:extLst>
            </p:cNvPr>
            <p:cNvSpPr/>
            <p:nvPr/>
          </p:nvSpPr>
          <p:spPr>
            <a:xfrm>
              <a:off x="1067652" y="5894303"/>
              <a:ext cx="1050332" cy="3685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</a:rPr>
                <a:t>Dangerous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81752FB1-C4DC-8E65-7138-2F14B9EB3851}"/>
                </a:ext>
              </a:extLst>
            </p:cNvPr>
            <p:cNvSpPr/>
            <p:nvPr/>
          </p:nvSpPr>
          <p:spPr>
            <a:xfrm>
              <a:off x="3045228" y="5896143"/>
              <a:ext cx="1178018" cy="36669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9C374504-5F4F-6746-2045-02F3AD0CAB75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1592818" y="4867611"/>
              <a:ext cx="0" cy="1026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755E4298-E1EE-7842-A53A-7AF225ECC73F}"/>
                </a:ext>
              </a:extLst>
            </p:cNvPr>
            <p:cNvCxnSpPr>
              <a:cxnSpLocks/>
              <a:stCxn id="7" idx="3"/>
              <a:endCxn id="44" idx="1"/>
            </p:cNvCxnSpPr>
            <p:nvPr/>
          </p:nvCxnSpPr>
          <p:spPr>
            <a:xfrm>
              <a:off x="2388346" y="4575003"/>
              <a:ext cx="478811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E146209E-F039-D438-8C9A-F5AEFA315774}"/>
                </a:ext>
              </a:extLst>
            </p:cNvPr>
            <p:cNvCxnSpPr>
              <a:cxnSpLocks/>
              <a:stCxn id="44" idx="2"/>
              <a:endCxn id="22" idx="0"/>
            </p:cNvCxnSpPr>
            <p:nvPr/>
          </p:nvCxnSpPr>
          <p:spPr>
            <a:xfrm flipH="1">
              <a:off x="3634237" y="4880075"/>
              <a:ext cx="1" cy="1016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B42ECC0D-BE0D-29C7-7773-EFFFFF409866}"/>
                </a:ext>
              </a:extLst>
            </p:cNvPr>
            <p:cNvSpPr txBox="1"/>
            <p:nvPr/>
          </p:nvSpPr>
          <p:spPr>
            <a:xfrm>
              <a:off x="2410366" y="425692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7DBC3164-F33F-7CB5-5CCC-1355A57CE34F}"/>
                </a:ext>
              </a:extLst>
            </p:cNvPr>
            <p:cNvSpPr txBox="1"/>
            <p:nvPr/>
          </p:nvSpPr>
          <p:spPr>
            <a:xfrm>
              <a:off x="4429765" y="4282395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EA84DCB4-7981-BD26-14D4-CE820AD6638B}"/>
                </a:ext>
              </a:extLst>
            </p:cNvPr>
            <p:cNvSpPr txBox="1"/>
            <p:nvPr/>
          </p:nvSpPr>
          <p:spPr>
            <a:xfrm>
              <a:off x="3653434" y="5401187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02BD5F4B-1CE7-2293-4749-8F87478B9D87}"/>
                </a:ext>
              </a:extLst>
            </p:cNvPr>
            <p:cNvSpPr txBox="1"/>
            <p:nvPr/>
          </p:nvSpPr>
          <p:spPr>
            <a:xfrm>
              <a:off x="1612016" y="535043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E39048B6-809E-9D24-2200-72CDB257738C}"/>
                </a:ext>
              </a:extLst>
            </p:cNvPr>
            <p:cNvSpPr/>
            <p:nvPr/>
          </p:nvSpPr>
          <p:spPr>
            <a:xfrm>
              <a:off x="2867157" y="4282395"/>
              <a:ext cx="1534161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atrial peak &gt; 0.5 mV?</a:t>
              </a:r>
            </a:p>
          </p:txBody>
        </p:sp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6D5A3368-9CD6-B361-3979-43E64AA74F75}"/>
                </a:ext>
              </a:extLst>
            </p:cNvPr>
            <p:cNvCxnSpPr>
              <a:cxnSpLocks/>
              <a:stCxn id="44" idx="3"/>
              <a:endCxn id="46" idx="1"/>
            </p:cNvCxnSpPr>
            <p:nvPr/>
          </p:nvCxnSpPr>
          <p:spPr>
            <a:xfrm>
              <a:off x="4401318" y="4581235"/>
              <a:ext cx="422095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0CC8B485-C0A2-D669-91CF-ED9460618F2F}"/>
                </a:ext>
              </a:extLst>
            </p:cNvPr>
            <p:cNvSpPr/>
            <p:nvPr/>
          </p:nvSpPr>
          <p:spPr>
            <a:xfrm>
              <a:off x="4823413" y="4388760"/>
              <a:ext cx="1056836" cy="4028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b="1">
                  <a:solidFill>
                    <a:schemeClr val="bg1"/>
                  </a:solidFill>
                </a:rPr>
                <a:t>Effective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B9B07BF-210E-006D-527C-5B0A30C6BC6C}"/>
              </a:ext>
            </a:extLst>
          </p:cNvPr>
          <p:cNvGrpSpPr/>
          <p:nvPr/>
        </p:nvGrpSpPr>
        <p:grpSpPr>
          <a:xfrm>
            <a:off x="6526399" y="4268126"/>
            <a:ext cx="4581786" cy="1643222"/>
            <a:chOff x="3690299" y="4230889"/>
            <a:chExt cx="4581786" cy="1643222"/>
          </a:xfrm>
        </p:grpSpPr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59E16FAA-8B40-4E42-D8F1-EA192DCAB348}"/>
                </a:ext>
              </a:extLst>
            </p:cNvPr>
            <p:cNvSpPr/>
            <p:nvPr/>
          </p:nvSpPr>
          <p:spPr>
            <a:xfrm>
              <a:off x="3690299" y="4256358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His Peak above threshold? </a:t>
              </a:r>
            </a:p>
          </p:txBody>
        </p: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20409577-6CF5-40C6-1F09-88C9266303CB}"/>
                </a:ext>
              </a:extLst>
            </p:cNvPr>
            <p:cNvCxnSpPr>
              <a:cxnSpLocks/>
              <a:stCxn id="48" idx="2"/>
              <a:endCxn id="8" idx="0"/>
            </p:cNvCxnSpPr>
            <p:nvPr/>
          </p:nvCxnSpPr>
          <p:spPr>
            <a:xfrm flipH="1">
              <a:off x="4480634" y="4841574"/>
              <a:ext cx="5193" cy="1032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ttore 2 51">
              <a:extLst>
                <a:ext uri="{FF2B5EF4-FFF2-40B4-BE49-F238E27FC236}">
                  <a16:creationId xmlns:a16="http://schemas.microsoft.com/office/drawing/2014/main" id="{9F717212-006F-FDE3-68BD-E6FBD122DA5B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5281355" y="4548966"/>
              <a:ext cx="478811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1009BCA1-746E-D3ED-531F-686072FDF346}"/>
                </a:ext>
              </a:extLst>
            </p:cNvPr>
            <p:cNvCxnSpPr>
              <a:cxnSpLocks/>
              <a:stCxn id="64" idx="2"/>
              <a:endCxn id="9" idx="0"/>
            </p:cNvCxnSpPr>
            <p:nvPr/>
          </p:nvCxnSpPr>
          <p:spPr>
            <a:xfrm>
              <a:off x="6712530" y="4862953"/>
              <a:ext cx="0" cy="1005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C03458FF-4031-20D0-7620-94A6E3C676DC}"/>
                </a:ext>
              </a:extLst>
            </p:cNvPr>
            <p:cNvSpPr txBox="1"/>
            <p:nvPr/>
          </p:nvSpPr>
          <p:spPr>
            <a:xfrm>
              <a:off x="5303375" y="4230889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0628D467-4B34-5F59-6492-1F81BCA87D1D}"/>
                </a:ext>
              </a:extLst>
            </p:cNvPr>
            <p:cNvSpPr txBox="1"/>
            <p:nvPr/>
          </p:nvSpPr>
          <p:spPr>
            <a:xfrm>
              <a:off x="7766117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9C86B2BF-8175-31B2-7B52-98FA1DB7BC7C}"/>
                </a:ext>
              </a:extLst>
            </p:cNvPr>
            <p:cNvSpPr txBox="1"/>
            <p:nvPr/>
          </p:nvSpPr>
          <p:spPr>
            <a:xfrm>
              <a:off x="6795571" y="538031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805D22B9-0E50-1495-F44B-BED1B734EFF7}"/>
                </a:ext>
              </a:extLst>
            </p:cNvPr>
            <p:cNvSpPr txBox="1"/>
            <p:nvPr/>
          </p:nvSpPr>
          <p:spPr>
            <a:xfrm>
              <a:off x="4502968" y="5380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063D4282-DCF9-3B46-0CDC-014FC5DBA5F4}"/>
                </a:ext>
              </a:extLst>
            </p:cNvPr>
            <p:cNvCxnSpPr>
              <a:cxnSpLocks/>
              <a:stCxn id="64" idx="3"/>
              <a:endCxn id="11" idx="1"/>
            </p:cNvCxnSpPr>
            <p:nvPr/>
          </p:nvCxnSpPr>
          <p:spPr>
            <a:xfrm flipV="1">
              <a:off x="7683052" y="4564113"/>
              <a:ext cx="460653" cy="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ttangolo con angoli arrotondati 63">
              <a:extLst>
                <a:ext uri="{FF2B5EF4-FFF2-40B4-BE49-F238E27FC236}">
                  <a16:creationId xmlns:a16="http://schemas.microsoft.com/office/drawing/2014/main" id="{8A71AB9F-D870-42C2-AF8C-EEC185B69E57}"/>
                </a:ext>
              </a:extLst>
            </p:cNvPr>
            <p:cNvSpPr/>
            <p:nvPr/>
          </p:nvSpPr>
          <p:spPr>
            <a:xfrm>
              <a:off x="5742008" y="4271012"/>
              <a:ext cx="1941044" cy="591941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Is the atrial/ventricular peak ratio &gt;</a:t>
              </a:r>
              <a:r>
                <a:rPr lang="en-GB" sz="1400" b="1" dirty="0">
                  <a:solidFill>
                    <a:schemeClr val="tx1"/>
                  </a:solidFill>
                </a:rPr>
                <a:t>threshold</a:t>
              </a:r>
              <a:r>
                <a:rPr lang="en-GB" sz="1400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B1F9D0EA-572A-9EF4-C276-CA03EAB781DA}"/>
              </a:ext>
            </a:extLst>
          </p:cNvPr>
          <p:cNvSpPr/>
          <p:nvPr/>
        </p:nvSpPr>
        <p:spPr>
          <a:xfrm>
            <a:off x="6791568" y="5911348"/>
            <a:ext cx="1050332" cy="3685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Dangerous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AEAD2EE-998D-2274-01AF-DBA612150766}"/>
              </a:ext>
            </a:extLst>
          </p:cNvPr>
          <p:cNvSpPr/>
          <p:nvPr/>
        </p:nvSpPr>
        <p:spPr>
          <a:xfrm>
            <a:off x="8959621" y="5905503"/>
            <a:ext cx="1178018" cy="3666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Indifferent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0021851-5C1C-0F68-7FED-83DAEF3DFC7E}"/>
              </a:ext>
            </a:extLst>
          </p:cNvPr>
          <p:cNvSpPr/>
          <p:nvPr/>
        </p:nvSpPr>
        <p:spPr>
          <a:xfrm>
            <a:off x="10979805" y="4399938"/>
            <a:ext cx="1056836" cy="4028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Effective</a:t>
            </a:r>
          </a:p>
        </p:txBody>
      </p:sp>
    </p:spTree>
    <p:extLst>
      <p:ext uri="{BB962C8B-B14F-4D97-AF65-F5344CB8AC3E}">
        <p14:creationId xmlns:p14="http://schemas.microsoft.com/office/powerpoint/2010/main" val="166248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49539D-518B-F394-9FA4-373AD472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DE31D4-FCD9-86BD-3141-E57EBF03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Knowledge based classifier: recap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F69CDD-1C06-A520-329A-86F554AF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52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2AEF7EB-7DA4-BE21-E3CF-5D51188E23F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92B35BDE-181D-0F49-EFFE-EDAA0B88B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26" y="1594691"/>
            <a:ext cx="10515600" cy="16045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For each roving trace: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Divide the trace in three regions (Atrial: t&lt;0.38s, His: 0.38&lt;t&lt;0.42 and Ventricular: 0.42&lt;t&lt;0.6);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Compute the absolute value of each region and find the maximum;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Then, apply the following rules:</a:t>
            </a:r>
          </a:p>
          <a:p>
            <a:pPr marL="0" indent="0">
              <a:buNone/>
            </a:pPr>
            <a:endParaRPr lang="en-US" sz="900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47AE7B06-9B0D-164E-4CBF-CFDD9E1E7875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265049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35B86A3F-B427-2F2E-9F57-0D43504A5158}"/>
              </a:ext>
            </a:extLst>
          </p:cNvPr>
          <p:cNvSpPr/>
          <p:nvPr/>
        </p:nvSpPr>
        <p:spPr>
          <a:xfrm>
            <a:off x="602600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V2: </a:t>
            </a:r>
            <a:r>
              <a:rPr lang="en-GB" sz="1600" dirty="0" err="1">
                <a:solidFill>
                  <a:schemeClr val="tx1"/>
                </a:solidFill>
              </a:rPr>
              <a:t>Dominat</a:t>
            </a:r>
            <a:r>
              <a:rPr lang="en-GB" sz="1600" dirty="0">
                <a:solidFill>
                  <a:schemeClr val="tx1"/>
                </a:solidFill>
              </a:rPr>
              <a:t> pea thresholding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5F182FBE-9366-62C2-9B4A-082F28391A8D}"/>
              </a:ext>
            </a:extLst>
          </p:cNvPr>
          <p:cNvSpPr/>
          <p:nvPr/>
        </p:nvSpPr>
        <p:spPr>
          <a:xfrm>
            <a:off x="6621164" y="3506967"/>
            <a:ext cx="4968237" cy="5852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KB V3: atrial/ventricular ratio feature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6A76F460-3C31-C9FE-6DE3-8EC57090A601}"/>
              </a:ext>
            </a:extLst>
          </p:cNvPr>
          <p:cNvGrpSpPr/>
          <p:nvPr/>
        </p:nvGrpSpPr>
        <p:grpSpPr>
          <a:xfrm>
            <a:off x="626567" y="4292439"/>
            <a:ext cx="5082959" cy="1981600"/>
            <a:chOff x="797290" y="4281239"/>
            <a:chExt cx="5082959" cy="1981600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C870F7BE-7707-A9AF-729E-A6D1FF8B8C02}"/>
                </a:ext>
              </a:extLst>
            </p:cNvPr>
            <p:cNvSpPr/>
            <p:nvPr/>
          </p:nvSpPr>
          <p:spPr>
            <a:xfrm>
              <a:off x="797290" y="4282395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noProof="1">
                  <a:solidFill>
                    <a:schemeClr val="tx1"/>
                  </a:solidFill>
                </a:rPr>
                <a:t>Is Minor_peak &gt;0.020? 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C39151DB-9214-7AF0-353A-7687B2A0D9FB}"/>
                </a:ext>
              </a:extLst>
            </p:cNvPr>
            <p:cNvSpPr/>
            <p:nvPr/>
          </p:nvSpPr>
          <p:spPr>
            <a:xfrm>
              <a:off x="1067652" y="5894303"/>
              <a:ext cx="1050332" cy="3685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</a:rPr>
                <a:t>Dangerous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FEE7F84-21F7-64B2-DBD7-6F91331CB46E}"/>
                </a:ext>
              </a:extLst>
            </p:cNvPr>
            <p:cNvSpPr/>
            <p:nvPr/>
          </p:nvSpPr>
          <p:spPr>
            <a:xfrm>
              <a:off x="3045228" y="5896143"/>
              <a:ext cx="1178018" cy="36669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ADEE294F-6110-F60D-5324-2398FA4D5AA1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1592818" y="4867611"/>
              <a:ext cx="0" cy="1026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595BF8B9-6B6A-C014-0CC7-0F4C5736FE77}"/>
                </a:ext>
              </a:extLst>
            </p:cNvPr>
            <p:cNvCxnSpPr>
              <a:cxnSpLocks/>
              <a:stCxn id="7" idx="3"/>
              <a:endCxn id="44" idx="1"/>
            </p:cNvCxnSpPr>
            <p:nvPr/>
          </p:nvCxnSpPr>
          <p:spPr>
            <a:xfrm>
              <a:off x="2388346" y="4575003"/>
              <a:ext cx="377588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EBD64210-BC9B-FDC5-9A50-957EB9A8D70E}"/>
                </a:ext>
              </a:extLst>
            </p:cNvPr>
            <p:cNvCxnSpPr>
              <a:cxnSpLocks/>
              <a:stCxn id="44" idx="2"/>
              <a:endCxn id="22" idx="0"/>
            </p:cNvCxnSpPr>
            <p:nvPr/>
          </p:nvCxnSpPr>
          <p:spPr>
            <a:xfrm>
              <a:off x="3630800" y="4880075"/>
              <a:ext cx="3437" cy="1016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D5E7B8A-7331-0D53-8C91-FF2CC535925B}"/>
                </a:ext>
              </a:extLst>
            </p:cNvPr>
            <p:cNvSpPr txBox="1"/>
            <p:nvPr/>
          </p:nvSpPr>
          <p:spPr>
            <a:xfrm>
              <a:off x="2379460" y="4281239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2384822F-6825-1451-C4A1-4F39C439EBA0}"/>
                </a:ext>
              </a:extLst>
            </p:cNvPr>
            <p:cNvSpPr txBox="1"/>
            <p:nvPr/>
          </p:nvSpPr>
          <p:spPr>
            <a:xfrm>
              <a:off x="4457880" y="4282395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E9F3FDC6-E6F1-39B7-EFEC-ED7E36E6C0D6}"/>
                </a:ext>
              </a:extLst>
            </p:cNvPr>
            <p:cNvSpPr txBox="1"/>
            <p:nvPr/>
          </p:nvSpPr>
          <p:spPr>
            <a:xfrm>
              <a:off x="3653434" y="5401187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D29217EC-ABAF-9A68-5C05-80C1197ABCA2}"/>
                </a:ext>
              </a:extLst>
            </p:cNvPr>
            <p:cNvSpPr txBox="1"/>
            <p:nvPr/>
          </p:nvSpPr>
          <p:spPr>
            <a:xfrm>
              <a:off x="1612016" y="5350431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7B15A1AA-61BC-E033-962E-F2B303341622}"/>
                </a:ext>
              </a:extLst>
            </p:cNvPr>
            <p:cNvSpPr/>
            <p:nvPr/>
          </p:nvSpPr>
          <p:spPr>
            <a:xfrm>
              <a:off x="2765934" y="4282395"/>
              <a:ext cx="1729731" cy="59768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noProof="1">
                  <a:solidFill>
                    <a:schemeClr val="tx1"/>
                  </a:solidFill>
                </a:rPr>
                <a:t>Is Dominant_peak_time &lt;0.49?</a:t>
              </a:r>
            </a:p>
          </p:txBody>
        </p:sp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73E42433-DF87-FFB3-BA55-998241DA0424}"/>
                </a:ext>
              </a:extLst>
            </p:cNvPr>
            <p:cNvCxnSpPr>
              <a:cxnSpLocks/>
              <a:stCxn id="44" idx="3"/>
              <a:endCxn id="46" idx="1"/>
            </p:cNvCxnSpPr>
            <p:nvPr/>
          </p:nvCxnSpPr>
          <p:spPr>
            <a:xfrm>
              <a:off x="4495665" y="4581235"/>
              <a:ext cx="327748" cy="8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E6A4F949-C265-86EF-1350-B87C571C2C9D}"/>
                </a:ext>
              </a:extLst>
            </p:cNvPr>
            <p:cNvSpPr/>
            <p:nvPr/>
          </p:nvSpPr>
          <p:spPr>
            <a:xfrm>
              <a:off x="4823413" y="4388760"/>
              <a:ext cx="1056836" cy="4028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b="1">
                  <a:solidFill>
                    <a:schemeClr val="bg1"/>
                  </a:solidFill>
                </a:rPr>
                <a:t>Effective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13432CDD-0729-D3A7-1954-FD17311B9C25}"/>
              </a:ext>
            </a:extLst>
          </p:cNvPr>
          <p:cNvGrpSpPr/>
          <p:nvPr/>
        </p:nvGrpSpPr>
        <p:grpSpPr>
          <a:xfrm>
            <a:off x="6526399" y="4268126"/>
            <a:ext cx="4581786" cy="1643222"/>
            <a:chOff x="3690299" y="4230889"/>
            <a:chExt cx="4581786" cy="1643222"/>
          </a:xfrm>
        </p:grpSpPr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510F78A0-4380-4B72-CF9A-63508D0A7FF4}"/>
                </a:ext>
              </a:extLst>
            </p:cNvPr>
            <p:cNvSpPr/>
            <p:nvPr/>
          </p:nvSpPr>
          <p:spPr>
            <a:xfrm>
              <a:off x="3690299" y="4256358"/>
              <a:ext cx="1591056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noProof="1">
                  <a:solidFill>
                    <a:schemeClr val="tx1"/>
                  </a:solidFill>
                </a:rPr>
                <a:t>Is Minor_peak &gt;0.020? </a:t>
              </a:r>
            </a:p>
          </p:txBody>
        </p: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6668011F-A51E-C7A6-1EAC-5B5C7F338077}"/>
                </a:ext>
              </a:extLst>
            </p:cNvPr>
            <p:cNvCxnSpPr>
              <a:cxnSpLocks/>
              <a:stCxn id="48" idx="2"/>
              <a:endCxn id="8" idx="0"/>
            </p:cNvCxnSpPr>
            <p:nvPr/>
          </p:nvCxnSpPr>
          <p:spPr>
            <a:xfrm flipH="1">
              <a:off x="4480634" y="4841574"/>
              <a:ext cx="5193" cy="1032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ttore 2 51">
              <a:extLst>
                <a:ext uri="{FF2B5EF4-FFF2-40B4-BE49-F238E27FC236}">
                  <a16:creationId xmlns:a16="http://schemas.microsoft.com/office/drawing/2014/main" id="{F4E7F9B2-027D-6EC6-2695-BE86D9CFF528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5281355" y="4548966"/>
              <a:ext cx="478811" cy="6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0F733166-DAED-94F1-4800-253C6D62809B}"/>
                </a:ext>
              </a:extLst>
            </p:cNvPr>
            <p:cNvCxnSpPr>
              <a:cxnSpLocks/>
              <a:stCxn id="64" idx="2"/>
              <a:endCxn id="9" idx="0"/>
            </p:cNvCxnSpPr>
            <p:nvPr/>
          </p:nvCxnSpPr>
          <p:spPr>
            <a:xfrm>
              <a:off x="6712530" y="4862953"/>
              <a:ext cx="0" cy="1005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F16FF49E-12F2-2DDF-6798-653ECD7B57BE}"/>
                </a:ext>
              </a:extLst>
            </p:cNvPr>
            <p:cNvSpPr txBox="1"/>
            <p:nvPr/>
          </p:nvSpPr>
          <p:spPr>
            <a:xfrm>
              <a:off x="5303375" y="4230889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40A69943-FCCA-1461-39CB-B0CE0271E5DA}"/>
                </a:ext>
              </a:extLst>
            </p:cNvPr>
            <p:cNvSpPr txBox="1"/>
            <p:nvPr/>
          </p:nvSpPr>
          <p:spPr>
            <a:xfrm>
              <a:off x="7766117" y="4256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A6F6C236-FF8E-2AD1-964A-B8301A90F130}"/>
                </a:ext>
              </a:extLst>
            </p:cNvPr>
            <p:cNvSpPr txBox="1"/>
            <p:nvPr/>
          </p:nvSpPr>
          <p:spPr>
            <a:xfrm>
              <a:off x="6795571" y="5380314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C309021C-1A4D-2962-1B21-F3F57542CD06}"/>
                </a:ext>
              </a:extLst>
            </p:cNvPr>
            <p:cNvSpPr txBox="1"/>
            <p:nvPr/>
          </p:nvSpPr>
          <p:spPr>
            <a:xfrm>
              <a:off x="4502968" y="5380358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Yes</a:t>
              </a:r>
            </a:p>
          </p:txBody>
        </p:sp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E4E40511-B530-2E32-B69D-C8E69874CE6D}"/>
                </a:ext>
              </a:extLst>
            </p:cNvPr>
            <p:cNvCxnSpPr>
              <a:cxnSpLocks/>
              <a:stCxn id="64" idx="3"/>
              <a:endCxn id="11" idx="1"/>
            </p:cNvCxnSpPr>
            <p:nvPr/>
          </p:nvCxnSpPr>
          <p:spPr>
            <a:xfrm flipV="1">
              <a:off x="7683052" y="4564113"/>
              <a:ext cx="460653" cy="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ttangolo con angoli arrotondati 63">
              <a:extLst>
                <a:ext uri="{FF2B5EF4-FFF2-40B4-BE49-F238E27FC236}">
                  <a16:creationId xmlns:a16="http://schemas.microsoft.com/office/drawing/2014/main" id="{C7424771-8FE3-F2DF-6C60-E09F357DA335}"/>
                </a:ext>
              </a:extLst>
            </p:cNvPr>
            <p:cNvSpPr/>
            <p:nvPr/>
          </p:nvSpPr>
          <p:spPr>
            <a:xfrm>
              <a:off x="5742008" y="4271012"/>
              <a:ext cx="1941044" cy="591941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chemeClr val="tx1"/>
                  </a:solidFill>
                </a:rPr>
                <a:t>Is atrial_ventricular_ratio &gt;0.2? </a:t>
              </a:r>
            </a:p>
          </p:txBody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1DCC6AFB-7DC9-3038-D486-2E5793DFF8DF}"/>
              </a:ext>
            </a:extLst>
          </p:cNvPr>
          <p:cNvSpPr/>
          <p:nvPr/>
        </p:nvSpPr>
        <p:spPr>
          <a:xfrm>
            <a:off x="6791568" y="5911348"/>
            <a:ext cx="1050332" cy="3685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Dangerous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932753C-CD24-0D69-6365-FE833CA32682}"/>
              </a:ext>
            </a:extLst>
          </p:cNvPr>
          <p:cNvSpPr/>
          <p:nvPr/>
        </p:nvSpPr>
        <p:spPr>
          <a:xfrm>
            <a:off x="8959621" y="5905503"/>
            <a:ext cx="1178018" cy="3666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Indifferent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47137D6-27AB-DC91-8F46-E1DCED69C0C8}"/>
              </a:ext>
            </a:extLst>
          </p:cNvPr>
          <p:cNvSpPr/>
          <p:nvPr/>
        </p:nvSpPr>
        <p:spPr>
          <a:xfrm>
            <a:off x="10979805" y="4399938"/>
            <a:ext cx="1056836" cy="4028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Effective</a:t>
            </a:r>
          </a:p>
        </p:txBody>
      </p:sp>
    </p:spTree>
    <p:extLst>
      <p:ext uri="{BB962C8B-B14F-4D97-AF65-F5344CB8AC3E}">
        <p14:creationId xmlns:p14="http://schemas.microsoft.com/office/powerpoint/2010/main" val="1421561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3D23-3F3E-5C1A-272D-FB278C64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74AD8A-1065-5950-9571-A70E59DC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Active area analysis: entire 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2520C6-33F8-CEB4-53F1-0F7DAF5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C54BE3-F3E2-4C06-70C9-944C7F889EB1}"/>
              </a:ext>
            </a:extLst>
          </p:cNvPr>
          <p:cNvSpPr txBox="1"/>
          <p:nvPr/>
        </p:nvSpPr>
        <p:spPr>
          <a:xfrm>
            <a:off x="378460" y="1467396"/>
            <a:ext cx="531368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Starting from active areas definition the following features have been computed:</a:t>
            </a:r>
          </a:p>
          <a:p>
            <a:pPr marL="0" indent="0">
              <a:buNone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active area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Signal and envelope peaks absolute values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magnitude</a:t>
            </a:r>
            <a:r>
              <a:rPr lang="en-US" sz="1400" dirty="0"/>
              <a:t>: Dominant, Subdominant, Minor 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 order of occurrence</a:t>
            </a:r>
            <a:r>
              <a:rPr lang="en-US" sz="1400" dirty="0"/>
              <a:t>: First, Second, Third peak value and time </a:t>
            </a:r>
            <a:r>
              <a:rPr lang="en-US" sz="1100" dirty="0"/>
              <a:t>(3 features from </a:t>
            </a:r>
            <a:r>
              <a:rPr lang="en-US" sz="1100" dirty="0" err="1"/>
              <a:t>Rov</a:t>
            </a:r>
            <a:r>
              <a:rPr lang="en-US" sz="1100" dirty="0"/>
              <a:t> signal + 3 features from envelope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Duration of active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Silent phase within signal duration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Ratios between single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Subdominant to major,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Minor to subdominant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Atrial to ventricular peak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Atrial to ventricular peak time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active areas on duration ratio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Silent phase on duration 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peaks on duration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B705E60-A3E3-69C6-667F-11BA1892F2BD}"/>
              </a:ext>
            </a:extLst>
          </p:cNvPr>
          <p:cNvGrpSpPr/>
          <p:nvPr/>
        </p:nvGrpSpPr>
        <p:grpSpPr>
          <a:xfrm>
            <a:off x="5692140" y="1720087"/>
            <a:ext cx="6121400" cy="3808616"/>
            <a:chOff x="269748" y="2697378"/>
            <a:chExt cx="6121400" cy="3808616"/>
          </a:xfrm>
        </p:grpSpPr>
        <p:pic>
          <p:nvPicPr>
            <p:cNvPr id="6" name="Immagine 5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259FE7A3-9994-FA44-95A8-7B9D7196A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29B2D149-F509-BA40-8C81-A33A45E310F7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F25BBA9B-8AE2-56F5-A948-439584B2B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15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 dirty="0"/>
              <a:t>Features set 1.1: signal peak in order of magnitude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3C8D7-9D6F-A8EF-355B-6C06D2D0C174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5282704-954C-8326-CAFD-399A8B6DEE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3"/>
            <a:chOff x="1200859" y="1478082"/>
            <a:chExt cx="9680550" cy="483990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8F19773-8CD1-E1C4-1E2B-2A12440E03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1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DB5A2FC-BBFA-8479-4B80-CC681274E1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2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B7FC963-62E0-1640-C1DA-AB198F85F63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1DF66F6-D256-103F-CDBE-70814956C5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5D3BE4-D751-2BA2-8773-277857DF6F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1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FFABAA-4B94-76B5-F118-5D675DDBE1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2"/>
            </a:xfrm>
            <a:prstGeom prst="rect">
              <a:avLst/>
            </a:prstGeom>
          </p:spPr>
        </p:pic>
      </p:grp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95760B0-E7B6-3D90-ACA3-2922EEC1BEFD}"/>
              </a:ext>
            </a:extLst>
          </p:cNvPr>
          <p:cNvSpPr/>
          <p:nvPr/>
        </p:nvSpPr>
        <p:spPr>
          <a:xfrm>
            <a:off x="1745558" y="4476567"/>
            <a:ext cx="576072" cy="116223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063CD03-80C2-9096-DC62-1A88F39D57D4}"/>
              </a:ext>
            </a:extLst>
          </p:cNvPr>
          <p:cNvSpPr/>
          <p:nvPr/>
        </p:nvSpPr>
        <p:spPr>
          <a:xfrm>
            <a:off x="2577815" y="4217685"/>
            <a:ext cx="576072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5A7058A-091D-DFC8-9CB9-08E2308254A1}"/>
              </a:ext>
            </a:extLst>
          </p:cNvPr>
          <p:cNvSpPr/>
          <p:nvPr/>
        </p:nvSpPr>
        <p:spPr>
          <a:xfrm>
            <a:off x="4932093" y="4217685"/>
            <a:ext cx="576072" cy="41832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BE7B71B-F902-139A-E0D0-FE562FE7B9B1}"/>
              </a:ext>
            </a:extLst>
          </p:cNvPr>
          <p:cNvSpPr/>
          <p:nvPr/>
        </p:nvSpPr>
        <p:spPr>
          <a:xfrm>
            <a:off x="5753098" y="4898847"/>
            <a:ext cx="576072" cy="73995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2422265-A726-BBD4-800D-63080D179C3F}"/>
              </a:ext>
            </a:extLst>
          </p:cNvPr>
          <p:cNvSpPr/>
          <p:nvPr/>
        </p:nvSpPr>
        <p:spPr>
          <a:xfrm>
            <a:off x="9829503" y="4748668"/>
            <a:ext cx="576072" cy="449580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CDE490C-099A-CEFC-677C-A59CC1BC684B}"/>
              </a:ext>
            </a:extLst>
          </p:cNvPr>
          <p:cNvSpPr/>
          <p:nvPr/>
        </p:nvSpPr>
        <p:spPr>
          <a:xfrm>
            <a:off x="1745558" y="1759376"/>
            <a:ext cx="576072" cy="1459473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3F27E56-825E-9A38-2F54-257CF0384A40}"/>
              </a:ext>
            </a:extLst>
          </p:cNvPr>
          <p:cNvSpPr/>
          <p:nvPr/>
        </p:nvSpPr>
        <p:spPr>
          <a:xfrm>
            <a:off x="1745558" y="4140379"/>
            <a:ext cx="576072" cy="3361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5B1F7DEB-3832-7377-1644-7F8AB87E4594}"/>
              </a:ext>
            </a:extLst>
          </p:cNvPr>
          <p:cNvSpPr/>
          <p:nvPr/>
        </p:nvSpPr>
        <p:spPr>
          <a:xfrm>
            <a:off x="9829503" y="5284063"/>
            <a:ext cx="576072" cy="3361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C4347E4-D78D-5D9E-3F79-E177A018BA00}"/>
              </a:ext>
            </a:extLst>
          </p:cNvPr>
          <p:cNvSpPr/>
          <p:nvPr/>
        </p:nvSpPr>
        <p:spPr>
          <a:xfrm>
            <a:off x="49590" y="3567608"/>
            <a:ext cx="1149794" cy="301066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2">
                    <a:lumMod val="50000"/>
                  </a:schemeClr>
                </a:solidFill>
              </a:rPr>
              <a:t>Prior Knowledge 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0C8BDD7-AB39-B957-DD49-E76A80F9FF73}"/>
              </a:ext>
            </a:extLst>
          </p:cNvPr>
          <p:cNvSpPr/>
          <p:nvPr/>
        </p:nvSpPr>
        <p:spPr>
          <a:xfrm>
            <a:off x="54620" y="3989846"/>
            <a:ext cx="1252535" cy="30106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2">
                    <a:lumMod val="50000"/>
                  </a:schemeClr>
                </a:solidFill>
              </a:rPr>
              <a:t>Unclear behaviour</a:t>
            </a:r>
          </a:p>
        </p:txBody>
      </p: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FDF45-A97B-E4FA-F9BB-49524CB26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D17F3-E82A-89E7-00DF-C91B838B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Features set 1.2: Signal peaks in order of time occurrence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9A3F6F-AE26-5B43-DECE-F68A4E4C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17E1864-7FF4-B32B-64C7-A51EFA5D776A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4401C6D4-3D97-A704-C918-2AF5F82774C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0859" y="1478082"/>
            <a:ext cx="9680550" cy="4839903"/>
            <a:chOff x="1200859" y="1478082"/>
            <a:chExt cx="9680550" cy="483990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6B5D0715-44EE-806F-FBFC-0D254DC480D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59" y="3898034"/>
              <a:ext cx="3224881" cy="2419951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6669B77-5AFA-9C59-8A73-12F711FBA8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0860" y="1478082"/>
              <a:ext cx="3224882" cy="2419952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D81F1822-B631-6B00-D851-56D40B6CABA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395" y="3898034"/>
              <a:ext cx="3224881" cy="241995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F60B236A-4413-5264-D737-BFEAF4E029D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8693" y="1478082"/>
              <a:ext cx="3224882" cy="2419952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1DEB87A8-5D13-3F8B-D1C1-4F4D8A9802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5228" y="3898034"/>
              <a:ext cx="3224881" cy="2419951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4A30A809-5953-1DE3-9244-3DB33B4C9F5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6527" y="1478082"/>
              <a:ext cx="3224882" cy="2419952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422C475-29DD-5BD7-D762-B28151A6906B}"/>
              </a:ext>
            </a:extLst>
          </p:cNvPr>
          <p:cNvSpPr txBox="1"/>
          <p:nvPr/>
        </p:nvSpPr>
        <p:spPr>
          <a:xfrm>
            <a:off x="0" y="1459497"/>
            <a:ext cx="130715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MAP_A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- 452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- 180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- 23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640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MAP_B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- 67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- 26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- 1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93 </a:t>
            </a:r>
          </a:p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MAP_C has: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- 0 signals with one active area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- 20 signals with two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- 62 signals with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- 8 signals with more than three active areas</a:t>
            </a:r>
          </a:p>
          <a:p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total : 82 </a:t>
            </a:r>
            <a:endParaRPr lang="en-GB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7FC5C-411B-B7C8-547A-CE10E81E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DF2C1E-00A3-A0D9-6808-DDA20469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B89D6D-ED96-839E-157B-9AC1C4282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503348"/>
            <a:ext cx="10098024" cy="3851303"/>
          </a:xfrm>
        </p:spPr>
        <p:txBody>
          <a:bodyPr>
            <a:noAutofit/>
          </a:bodyPr>
          <a:lstStyle/>
          <a:p>
            <a:r>
              <a:rPr lang="en-US" sz="2000" dirty="0"/>
              <a:t>Feature extraction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Envelope features</a:t>
            </a:r>
          </a:p>
          <a:p>
            <a:pPr lvl="1"/>
            <a:r>
              <a:rPr lang="en-US" sz="2000" dirty="0"/>
              <a:t>Template matching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Short time Fourier transformation features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Knowledge based classifier: recap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Improved Knowledge based classifier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Feature correlation analysis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Tree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SVM classifier: whole set of features and optimal subset of features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MLR classifier: whole set of features and optimal subset of features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Best model evaluation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B5C4E1-502C-1F94-80FF-4A65C0F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3295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6511</TotalTime>
  <Words>4461</Words>
  <Application>Microsoft Office PowerPoint</Application>
  <PresentationFormat>Widescreen</PresentationFormat>
  <Paragraphs>747</Paragraphs>
  <Slides>52</Slides>
  <Notes>50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58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Outline </vt:lpstr>
      <vt:lpstr>Outline </vt:lpstr>
      <vt:lpstr>Envelope definition and peak recognition</vt:lpstr>
      <vt:lpstr>The over-detecting problem</vt:lpstr>
      <vt:lpstr>Active area analysis: entire set of features</vt:lpstr>
      <vt:lpstr>Features set 1.1: signal peak in order of magnitude</vt:lpstr>
      <vt:lpstr>Features set 1.2: Signal peaks in order of time occurrence </vt:lpstr>
      <vt:lpstr>Outline </vt:lpstr>
      <vt:lpstr>Template matching definition </vt:lpstr>
      <vt:lpstr>Features set 2: Template Matching features</vt:lpstr>
      <vt:lpstr>Outline </vt:lpstr>
      <vt:lpstr>STFT definition</vt:lpstr>
      <vt:lpstr>Features set 3.1: Avg LF Power of peaks</vt:lpstr>
      <vt:lpstr>Features set 3.1: Avg MF Power of peaks</vt:lpstr>
      <vt:lpstr>Features set 3.1: Avg HF Power of peaks</vt:lpstr>
      <vt:lpstr>Outline </vt:lpstr>
      <vt:lpstr>Knowledge based classifier: recap</vt:lpstr>
      <vt:lpstr>KB classifier V0 and V1: previous results</vt:lpstr>
      <vt:lpstr>Outline </vt:lpstr>
      <vt:lpstr>Knowledge based classifier with envelope-based features</vt:lpstr>
      <vt:lpstr>Knowledge based classifier with envelope-based features</vt:lpstr>
      <vt:lpstr>Knowledge based classifier: comparison V2 (improved) and V1 (original)</vt:lpstr>
      <vt:lpstr>Outline </vt:lpstr>
      <vt:lpstr>Feature selection: correlation matrix</vt:lpstr>
      <vt:lpstr>Correlation matrix: Envelope features</vt:lpstr>
      <vt:lpstr>Correlation matrix: Template Matching features</vt:lpstr>
      <vt:lpstr>Correlation matrix: STFT features</vt:lpstr>
      <vt:lpstr>Feature selection: conclusion</vt:lpstr>
      <vt:lpstr>Outline </vt:lpstr>
      <vt:lpstr>Machine learning approach: tree classifier</vt:lpstr>
      <vt:lpstr>Tree classifier V1 – whole feature set: results </vt:lpstr>
      <vt:lpstr>Tree classifier V2 – subset of features: results </vt:lpstr>
      <vt:lpstr>Tree classifiers: LOPOCV confusion matrix comparison</vt:lpstr>
      <vt:lpstr>SHAP analysis on optimal feature subset</vt:lpstr>
      <vt:lpstr>Outline </vt:lpstr>
      <vt:lpstr>Machine learning approach: Support Vector Machines</vt:lpstr>
      <vt:lpstr>SVM classifiers: results varying kernel type</vt:lpstr>
      <vt:lpstr>SVM classifiers: Gaussian kernel feature importance</vt:lpstr>
      <vt:lpstr>SVM classifiers: LOPOCV confusion matrix comparison</vt:lpstr>
      <vt:lpstr>Outline </vt:lpstr>
      <vt:lpstr>Machine learning approach: Multinomial logistic regression</vt:lpstr>
      <vt:lpstr>GLM classifier V1 - whole feature set: results</vt:lpstr>
      <vt:lpstr>GLM classifier V2 – subset of features: results </vt:lpstr>
      <vt:lpstr>Tree classifiers: LOPOCV confusion matrix comparison</vt:lpstr>
      <vt:lpstr>Outline </vt:lpstr>
      <vt:lpstr>Best models comparison</vt:lpstr>
      <vt:lpstr>Take home messages</vt:lpstr>
      <vt:lpstr>Outline </vt:lpstr>
      <vt:lpstr>Conclusions</vt:lpstr>
      <vt:lpstr>Knowledge based classifier: recap</vt:lpstr>
      <vt:lpstr>Knowledge based classifier: 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163</cp:revision>
  <dcterms:created xsi:type="dcterms:W3CDTF">2024-05-22T12:11:36Z</dcterms:created>
  <dcterms:modified xsi:type="dcterms:W3CDTF">2025-01-16T08:31:16Z</dcterms:modified>
</cp:coreProperties>
</file>